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331" r:id="rId3"/>
    <p:sldId id="257" r:id="rId4"/>
    <p:sldId id="332" r:id="rId5"/>
    <p:sldId id="333" r:id="rId6"/>
    <p:sldId id="334" r:id="rId7"/>
    <p:sldId id="258" r:id="rId8"/>
    <p:sldId id="259" r:id="rId9"/>
    <p:sldId id="260" r:id="rId10"/>
    <p:sldId id="261" r:id="rId11"/>
    <p:sldId id="262" r:id="rId12"/>
    <p:sldId id="263" r:id="rId13"/>
    <p:sldId id="264" r:id="rId14"/>
    <p:sldId id="265" r:id="rId15"/>
    <p:sldId id="329" r:id="rId16"/>
    <p:sldId id="330" r:id="rId17"/>
    <p:sldId id="266" r:id="rId18"/>
    <p:sldId id="328"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4" r:id="rId44"/>
    <p:sldId id="295" r:id="rId45"/>
    <p:sldId id="291" r:id="rId46"/>
    <p:sldId id="292" r:id="rId47"/>
    <p:sldId id="293"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p:restoredTop sz="50000"/>
  </p:normalViewPr>
  <p:slideViewPr>
    <p:cSldViewPr snapToGrid="0" snapToObjects="1">
      <p:cViewPr>
        <p:scale>
          <a:sx n="98" d="100"/>
          <a:sy n="98" d="100"/>
        </p:scale>
        <p:origin x="1648" y="-174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0426427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www.baidu.com/s?wd=%E5%AE%9E%E4%BE%8B%E5%8F%98%E9%87%8F&amp;tn=44039180_cpr&amp;fenlei=mv6quAkxTZn0IZRqIHckPjm4nH00T1dBPWf1mvD3rj-WPywbmvnk0ZwV5Hcvrjm3rH6sPfKWUMw85HfYnjn4nH6sgvPsT6K1TL0qnfK1TL0z5HD0IgF_5y9YIZ0lQzqlpA-bmyt8mh7GuZR8mvqVQL7dugPYpyq8Q1RdPH61n1m1nf"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同学们上午好，今天是企业</a:t>
            </a:r>
            <a:r>
              <a:rPr kumimoji="1" lang="en-US" altLang="zh-CN" dirty="0" smtClean="0"/>
              <a:t>APP</a:t>
            </a:r>
            <a:r>
              <a:rPr kumimoji="1" lang="zh-CN" altLang="en-US" dirty="0" smtClean="0"/>
              <a:t>开发课程的第二天，那么今天呢，咱们就正式进入</a:t>
            </a:r>
            <a:r>
              <a:rPr kumimoji="1" lang="en-US" altLang="zh-CN" dirty="0" smtClean="0"/>
              <a:t>app</a:t>
            </a:r>
            <a:r>
              <a:rPr kumimoji="1" lang="zh-CN" altLang="en-US" dirty="0" smtClean="0"/>
              <a:t>开发的环节。</a:t>
            </a:r>
          </a:p>
          <a:p>
            <a:endParaRPr kumimoji="1" lang="zh-CN" altLang="en-US" dirty="0" smtClean="0"/>
          </a:p>
          <a:p>
            <a:r>
              <a:rPr kumimoji="1" lang="zh-CN" altLang="en-US" dirty="0" smtClean="0"/>
              <a:t>昨天冯老师已经给大家介绍了手机的发展史及新技术应用，站在企业的宏观角度上给大家讲述了一个</a:t>
            </a:r>
            <a:r>
              <a:rPr kumimoji="1" lang="en-US" altLang="zh-CN" dirty="0" smtClean="0"/>
              <a:t>app</a:t>
            </a:r>
            <a:r>
              <a:rPr kumimoji="1" lang="zh-CN" altLang="en-US" dirty="0" smtClean="0"/>
              <a:t>从无到有的过程，以及在这个过程中各部门的职能人员是如何进行配合协作的。</a:t>
            </a:r>
          </a:p>
          <a:p>
            <a:endParaRPr kumimoji="1" lang="zh-CN" altLang="en-US" dirty="0" smtClean="0"/>
          </a:p>
          <a:p>
            <a:r>
              <a:rPr kumimoji="1" lang="zh-CN" altLang="en-US" dirty="0" smtClean="0"/>
              <a:t>那么接下来我们就准备进入研发阶段，在真正去编码</a:t>
            </a:r>
            <a:r>
              <a:rPr kumimoji="1" lang="en-US" altLang="zh-CN" dirty="0" smtClean="0"/>
              <a:t>coding</a:t>
            </a:r>
            <a:r>
              <a:rPr kumimoji="1" lang="zh-CN" altLang="en-US" dirty="0" smtClean="0"/>
              <a:t>之前呢今天的主题主要是给大家讲解</a:t>
            </a:r>
            <a:r>
              <a:rPr kumimoji="1" lang="en-US" altLang="zh-CN" dirty="0" smtClean="0"/>
              <a:t>android</a:t>
            </a:r>
            <a:r>
              <a:rPr kumimoji="1" lang="zh-CN" altLang="en-US" dirty="0" smtClean="0"/>
              <a:t>开发的环境搭建和一些必须的基础知识，有了这些基础之后，相信在之后的</a:t>
            </a:r>
            <a:r>
              <a:rPr kumimoji="1" lang="en-US" altLang="zh-CN" dirty="0" smtClean="0"/>
              <a:t>app</a:t>
            </a:r>
            <a:r>
              <a:rPr kumimoji="1" lang="zh-CN" altLang="en-US" dirty="0" smtClean="0"/>
              <a:t>开发阶段就会更加的顺利了。</a:t>
            </a:r>
          </a:p>
          <a:p>
            <a:endParaRPr kumimoji="1" lang="zh-CN" altLang="en-US" dirty="0" smtClean="0"/>
          </a:p>
          <a:p>
            <a:r>
              <a:rPr kumimoji="1" lang="zh-CN" altLang="en-US" dirty="0" smtClean="0"/>
              <a:t>下面 我先做个自我介绍吧</a:t>
            </a:r>
          </a:p>
          <a:p>
            <a:endParaRPr kumimoji="1" lang="zh-CN" altLang="en-US" dirty="0"/>
          </a:p>
        </p:txBody>
      </p:sp>
    </p:spTree>
    <p:extLst>
      <p:ext uri="{BB962C8B-B14F-4D97-AF65-F5344CB8AC3E}">
        <p14:creationId xmlns:p14="http://schemas.microsoft.com/office/powerpoint/2010/main" val="3897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目标大家都已经知道，为了完成这个目标。今天的课我们分成三个环节开展开。分别是准备工作、然后是基础知识讲解、最后是实战环节。</a:t>
            </a:r>
          </a:p>
          <a:p>
            <a:endParaRPr kumimoji="1" lang="zh-CN" altLang="en-US" dirty="0" smtClean="0"/>
          </a:p>
          <a:p>
            <a:r>
              <a:rPr kumimoji="1" lang="zh-CN" altLang="en-US" dirty="0" smtClean="0"/>
              <a:t>首先是第一个环节，准备的工作。</a:t>
            </a:r>
          </a:p>
          <a:p>
            <a:endParaRPr kumimoji="1" lang="zh-CN" altLang="en-US" dirty="0" smtClean="0"/>
          </a:p>
          <a:p>
            <a:r>
              <a:rPr kumimoji="1" lang="zh-CN" altLang="en-US" dirty="0" smtClean="0"/>
              <a:t>比如：了解什么是</a:t>
            </a:r>
            <a:r>
              <a:rPr kumimoji="1" lang="en-US" altLang="zh-CN" dirty="0" smtClean="0"/>
              <a:t>android</a:t>
            </a:r>
            <a:r>
              <a:rPr kumimoji="1" lang="zh-CN" altLang="en-US" dirty="0" smtClean="0"/>
              <a:t>开发、了解</a:t>
            </a:r>
            <a:r>
              <a:rPr kumimoji="1" lang="en-US" altLang="zh-CN" dirty="0" smtClean="0"/>
              <a:t>android</a:t>
            </a:r>
            <a:r>
              <a:rPr kumimoji="1" lang="zh-CN" altLang="en-US" dirty="0" smtClean="0"/>
              <a:t> 的架构设计</a:t>
            </a:r>
          </a:p>
          <a:p>
            <a:endParaRPr kumimoji="1" lang="zh-CN" altLang="en-US" dirty="0" smtClean="0"/>
          </a:p>
          <a:p>
            <a:r>
              <a:rPr kumimoji="1" lang="zh-CN" altLang="en-US" dirty="0" smtClean="0"/>
              <a:t>然后会带着大家一起把开发环境给搭建起来。 并且给大家介绍一下常用工具的使用等。</a:t>
            </a:r>
          </a:p>
          <a:p>
            <a:endParaRPr kumimoji="1" lang="zh-CN" altLang="en-US" dirty="0" smtClean="0"/>
          </a:p>
          <a:p>
            <a:endParaRPr kumimoji="1" lang="zh-CN" altLang="en-US" dirty="0" smtClean="0"/>
          </a:p>
          <a:p>
            <a:endParaRPr kumimoji="1" lang="zh-CN" altLang="en-US" dirty="0"/>
          </a:p>
        </p:txBody>
      </p:sp>
    </p:spTree>
    <p:extLst>
      <p:ext uri="{BB962C8B-B14F-4D97-AF65-F5344CB8AC3E}">
        <p14:creationId xmlns:p14="http://schemas.microsoft.com/office/powerpoint/2010/main" val="622197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defRPr sz="2000"/>
            </a:pPr>
            <a:endParaRPr lang="zh-CN" altLang="en-US" dirty="0" smtClean="0"/>
          </a:p>
          <a:p>
            <a:pPr>
              <a:lnSpc>
                <a:spcPct val="200000"/>
              </a:lnSpc>
              <a:defRPr sz="2000"/>
            </a:pPr>
            <a:r>
              <a:rPr lang="zh-CN" altLang="en-US" dirty="0" smtClean="0"/>
              <a:t>来看下近几年智能手机市场的操作系统，除了</a:t>
            </a:r>
            <a:r>
              <a:rPr lang="en-US" altLang="zh-CN" dirty="0" smtClean="0"/>
              <a:t>android</a:t>
            </a:r>
            <a:r>
              <a:rPr lang="zh-CN" altLang="en-US" dirty="0" smtClean="0"/>
              <a:t>和</a:t>
            </a:r>
            <a:r>
              <a:rPr lang="en-US" altLang="zh-CN" dirty="0" smtClean="0"/>
              <a:t>IOS</a:t>
            </a:r>
            <a:r>
              <a:rPr lang="zh-CN" altLang="en-US" dirty="0" smtClean="0"/>
              <a:t>两大阵营外，还有</a:t>
            </a:r>
            <a:r>
              <a:rPr lang="en-US" altLang="zh-CN" dirty="0" err="1" smtClean="0"/>
              <a:t>wp</a:t>
            </a:r>
            <a:r>
              <a:rPr lang="zh-CN" altLang="en-US" dirty="0" smtClean="0"/>
              <a:t> </a:t>
            </a:r>
            <a:r>
              <a:rPr lang="en-US" altLang="zh-CN" dirty="0" smtClean="0"/>
              <a:t>bb</a:t>
            </a:r>
            <a:r>
              <a:rPr lang="zh-CN" altLang="en-US" dirty="0" smtClean="0"/>
              <a:t> </a:t>
            </a:r>
            <a:r>
              <a:rPr lang="en-US" altLang="zh-CN" dirty="0" err="1" smtClean="0"/>
              <a:t>sb</a:t>
            </a:r>
            <a:r>
              <a:rPr lang="zh-CN" altLang="en-US" dirty="0" smtClean="0"/>
              <a:t>等几款平台。  </a:t>
            </a:r>
          </a:p>
          <a:p>
            <a:pPr>
              <a:lnSpc>
                <a:spcPct val="200000"/>
              </a:lnSpc>
              <a:defRPr sz="2000"/>
            </a:pPr>
            <a:endParaRPr lang="zh-CN" altLang="en-US" dirty="0" smtClean="0"/>
          </a:p>
          <a:p>
            <a:pPr>
              <a:lnSpc>
                <a:spcPct val="200000"/>
              </a:lnSpc>
              <a:defRPr sz="2000"/>
            </a:pPr>
            <a:r>
              <a:rPr lang="zh-CN" altLang="en-US" dirty="0" smtClean="0"/>
              <a:t>微软虽然一直在移动平台端发力，但效果一直不是很理想。从前几年的</a:t>
            </a:r>
            <a:r>
              <a:rPr lang="en-US" altLang="zh-CN" dirty="0" smtClean="0"/>
              <a:t>windows</a:t>
            </a:r>
            <a:r>
              <a:rPr lang="zh-CN" altLang="en-US" dirty="0" smtClean="0"/>
              <a:t> </a:t>
            </a:r>
            <a:r>
              <a:rPr lang="en-US" altLang="zh-CN" dirty="0" smtClean="0"/>
              <a:t>mobile</a:t>
            </a:r>
            <a:r>
              <a:rPr lang="zh-CN" altLang="en-US" dirty="0" smtClean="0"/>
              <a:t>  到 近几年的</a:t>
            </a:r>
            <a:r>
              <a:rPr lang="en-US" altLang="zh-CN" dirty="0" smtClean="0"/>
              <a:t>windows</a:t>
            </a:r>
            <a:r>
              <a:rPr lang="zh-CN" altLang="en-US" dirty="0" smtClean="0"/>
              <a:t> </a:t>
            </a:r>
            <a:r>
              <a:rPr lang="en-US" altLang="zh-CN" dirty="0" smtClean="0"/>
              <a:t>phone</a:t>
            </a:r>
            <a:r>
              <a:rPr lang="zh-CN" altLang="en-US" dirty="0" smtClean="0"/>
              <a:t>，市场占有率一直都不是很给力。</a:t>
            </a:r>
          </a:p>
          <a:p>
            <a:pPr>
              <a:lnSpc>
                <a:spcPct val="200000"/>
              </a:lnSpc>
              <a:defRPr sz="2000"/>
            </a:pPr>
            <a:endParaRPr lang="zh-CN" altLang="en-US" dirty="0" smtClean="0"/>
          </a:p>
          <a:p>
            <a:pPr>
              <a:lnSpc>
                <a:spcPct val="200000"/>
              </a:lnSpc>
              <a:defRPr sz="2000"/>
            </a:pPr>
            <a:r>
              <a:rPr lang="zh-CN" altLang="en-US" dirty="0" smtClean="0"/>
              <a:t>诺基亚的时代已经过去了。 正如它的某个高管在微软的收购会上所说：“我们并没有做错什么，但不知为什么我们输了”</a:t>
            </a:r>
          </a:p>
          <a:p>
            <a:pPr>
              <a:lnSpc>
                <a:spcPct val="200000"/>
              </a:lnSpc>
              <a:defRPr sz="2000"/>
            </a:pPr>
            <a:endParaRPr lang="zh-CN" altLang="en-US" dirty="0" smtClean="0"/>
          </a:p>
          <a:p>
            <a:pPr>
              <a:lnSpc>
                <a:spcPct val="200000"/>
              </a:lnSpc>
              <a:defRPr sz="2000"/>
            </a:pPr>
            <a:endParaRPr lang="zh-CN" altLang="en-US" dirty="0" smtClean="0"/>
          </a:p>
          <a:p>
            <a:pPr>
              <a:lnSpc>
                <a:spcPct val="200000"/>
              </a:lnSpc>
              <a:defRPr sz="2000"/>
            </a:pPr>
            <a:r>
              <a:rPr lang="zh-CN" altLang="en-US" dirty="0" smtClean="0"/>
              <a:t>黑莓。</a:t>
            </a:r>
            <a:r>
              <a:rPr lang="zh-CN" altLang="en-US" baseline="0" dirty="0" smtClean="0"/>
              <a:t>。。。。 一个边缘化的产物，我还记得我</a:t>
            </a:r>
            <a:r>
              <a:rPr lang="en-US" altLang="zh-CN" baseline="0" dirty="0" smtClean="0"/>
              <a:t>6</a:t>
            </a:r>
            <a:r>
              <a:rPr lang="zh-CN" altLang="en-US" baseline="0" dirty="0" smtClean="0"/>
              <a:t>年前买的黑莓</a:t>
            </a:r>
            <a:r>
              <a:rPr lang="en-US" altLang="zh-CN" baseline="0" dirty="0" smtClean="0"/>
              <a:t>8900</a:t>
            </a:r>
            <a:r>
              <a:rPr lang="zh-CN" altLang="en-US" baseline="0" dirty="0" smtClean="0"/>
              <a:t>，当时我还下载了它的</a:t>
            </a:r>
            <a:r>
              <a:rPr lang="en-US" altLang="zh-CN" baseline="0" dirty="0" err="1" smtClean="0"/>
              <a:t>sdk</a:t>
            </a:r>
            <a:r>
              <a:rPr lang="zh-CN" altLang="en-US" baseline="0" dirty="0" smtClean="0"/>
              <a:t>准备开发，当准备开发的时候发现，有些</a:t>
            </a:r>
            <a:r>
              <a:rPr lang="en-US" altLang="zh-CN" baseline="0" dirty="0" err="1" smtClean="0"/>
              <a:t>api</a:t>
            </a:r>
            <a:r>
              <a:rPr lang="zh-CN" altLang="en-US" baseline="0" dirty="0" smtClean="0"/>
              <a:t>还需要收费，如果不缴费是不能调用的。。不知道现在怎么样</a:t>
            </a:r>
          </a:p>
          <a:p>
            <a:pPr>
              <a:lnSpc>
                <a:spcPct val="200000"/>
              </a:lnSpc>
              <a:defRPr sz="2000"/>
            </a:pPr>
            <a:r>
              <a:rPr lang="zh-CN" altLang="en-US" dirty="0" smtClean="0"/>
              <a:t>但我想它的市场占有率一直无法上去，与这个也不无关系，</a:t>
            </a:r>
          </a:p>
          <a:p>
            <a:pPr>
              <a:lnSpc>
                <a:spcPct val="200000"/>
              </a:lnSpc>
              <a:defRPr sz="2000"/>
            </a:pPr>
            <a:endParaRPr lang="zh-CN" altLang="en-US" dirty="0" smtClean="0"/>
          </a:p>
          <a:p>
            <a:pPr>
              <a:lnSpc>
                <a:spcPct val="200000"/>
              </a:lnSpc>
              <a:defRPr sz="2000"/>
            </a:pPr>
            <a:r>
              <a:rPr lang="zh-CN" altLang="en-US" dirty="0" smtClean="0"/>
              <a:t>最后尤其想说的是微软这几年虽然很努力，但是市场占有率却依然无法上去。 可以看下下面这个图</a:t>
            </a:r>
          </a:p>
          <a:p>
            <a:pPr>
              <a:lnSpc>
                <a:spcPct val="200000"/>
              </a:lnSpc>
              <a:defRPr sz="2000"/>
            </a:pPr>
            <a:endParaRPr lang="zh-CN" altLang="en-US" dirty="0" smtClean="0"/>
          </a:p>
          <a:p>
            <a:pPr>
              <a:lnSpc>
                <a:spcPct val="200000"/>
              </a:lnSpc>
              <a:defRPr sz="2000"/>
            </a:pPr>
            <a:endParaRPr lang="zh-CN" altLang="en-US" dirty="0" smtClean="0"/>
          </a:p>
          <a:p>
            <a:pPr>
              <a:lnSpc>
                <a:spcPct val="200000"/>
              </a:lnSpc>
              <a:defRPr sz="2000"/>
            </a:pPr>
            <a:endParaRPr lang="zh-CN" altLang="en-US" dirty="0" smtClean="0"/>
          </a:p>
          <a:p>
            <a:endParaRPr kumimoji="1" lang="zh-CN" altLang="en-US" dirty="0"/>
          </a:p>
        </p:txBody>
      </p:sp>
    </p:spTree>
    <p:extLst>
      <p:ext uri="{BB962C8B-B14F-4D97-AF65-F5344CB8AC3E}">
        <p14:creationId xmlns:p14="http://schemas.microsoft.com/office/powerpoint/2010/main" val="54868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86827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怎么看都像是：只有</a:t>
            </a:r>
            <a:r>
              <a:rPr kumimoji="1" lang="en-US" altLang="zh-CN" dirty="0" smtClean="0"/>
              <a:t>IOS</a:t>
            </a:r>
            <a:r>
              <a:rPr kumimoji="1" lang="zh-CN" altLang="en-US" dirty="0" smtClean="0"/>
              <a:t>和</a:t>
            </a:r>
            <a:r>
              <a:rPr kumimoji="1" lang="en-US" altLang="zh-CN" dirty="0" smtClean="0"/>
              <a:t>ANDROID</a:t>
            </a:r>
            <a:r>
              <a:rPr kumimoji="1" lang="zh-CN" altLang="en-US" dirty="0" smtClean="0"/>
              <a:t>两大阵营的较量</a:t>
            </a:r>
            <a:endParaRPr kumimoji="1" lang="zh-CN" altLang="en-US" dirty="0"/>
          </a:p>
        </p:txBody>
      </p:sp>
    </p:spTree>
    <p:extLst>
      <p:ext uri="{BB962C8B-B14F-4D97-AF65-F5344CB8AC3E}">
        <p14:creationId xmlns:p14="http://schemas.microsoft.com/office/powerpoint/2010/main" val="95005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如果他们之间有对话，我猜一定是这样的。。。</a:t>
            </a:r>
            <a:endParaRPr kumimoji="1" lang="zh-CN" altLang="en-US" dirty="0"/>
          </a:p>
        </p:txBody>
      </p:sp>
    </p:spTree>
    <p:extLst>
      <p:ext uri="{BB962C8B-B14F-4D97-AF65-F5344CB8AC3E}">
        <p14:creationId xmlns:p14="http://schemas.microsoft.com/office/powerpoint/2010/main" val="39060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什么是</a:t>
            </a:r>
            <a:r>
              <a:rPr kumimoji="1" lang="en-US" altLang="zh-CN" dirty="0" smtClean="0"/>
              <a:t>android</a:t>
            </a:r>
            <a:r>
              <a:rPr kumimoji="1" lang="zh-CN" altLang="en-US" dirty="0" smtClean="0"/>
              <a:t>呢？</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简单来说：</a:t>
            </a:r>
            <a:r>
              <a:rPr kumimoji="0" lang="en-US" altLang="zh-CN" sz="1200" b="0" i="0" u="none" strike="noStrike" cap="none" spc="0" normalizeH="0" baseline="0" dirty="0" smtClean="0">
                <a:ln>
                  <a:noFill/>
                </a:ln>
                <a:solidFill>
                  <a:srgbClr val="000000"/>
                </a:solidFill>
                <a:effectLst/>
                <a:uFillTx/>
                <a:latin typeface="+mj-lt"/>
                <a:ea typeface="+mj-ea"/>
                <a:cs typeface="+mj-cs"/>
                <a:sym typeface="Calibri"/>
              </a:rPr>
              <a:t>Android</a:t>
            </a:r>
            <a:r>
              <a:rPr kumimoji="0" lang="zh-CN" altLang="en-US" sz="1200" b="0" i="0" u="none" strike="noStrike" cap="none" spc="0" normalizeH="0" baseline="0" dirty="0" smtClean="0">
                <a:ln>
                  <a:noFill/>
                </a:ln>
                <a:solidFill>
                  <a:srgbClr val="000000"/>
                </a:solidFill>
                <a:effectLst/>
                <a:uFillTx/>
                <a:latin typeface="+mj-lt"/>
                <a:ea typeface="+mj-ea"/>
                <a:cs typeface="+mj-cs"/>
                <a:sym typeface="Calibri"/>
              </a:rPr>
              <a:t>是智能设备的操作系统，尤其以手机为主。</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cap="none" spc="0" normalizeH="0" baseline="0" dirty="0" smtClean="0">
              <a:ln>
                <a:noFill/>
              </a:ln>
              <a:solidFill>
                <a:srgbClr val="000000"/>
              </a:solidFill>
              <a:effectLst/>
              <a:uFillTx/>
              <a:latin typeface="+mj-lt"/>
              <a:ea typeface="+mj-ea"/>
              <a:cs typeface="+mj-cs"/>
              <a:sym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cap="none" spc="0" normalizeH="0" baseline="0" dirty="0" smtClean="0">
                <a:ln>
                  <a:noFill/>
                </a:ln>
                <a:solidFill>
                  <a:srgbClr val="000000"/>
                </a:solidFill>
                <a:effectLst/>
                <a:uFillTx/>
                <a:latin typeface="+mj-lt"/>
                <a:ea typeface="+mj-ea"/>
                <a:cs typeface="+mj-cs"/>
                <a:sym typeface="Calibri"/>
              </a:rPr>
              <a:t>再来看下，度娘专业的说法。</a:t>
            </a:r>
          </a:p>
          <a:p>
            <a:endParaRPr kumimoji="1" lang="zh-CN" altLang="en-US" dirty="0" smtClean="0"/>
          </a:p>
          <a:p>
            <a:endParaRPr kumimoji="1" lang="zh-CN" altLang="en-US" dirty="0"/>
          </a:p>
        </p:txBody>
      </p:sp>
    </p:spTree>
    <p:extLst>
      <p:ext uri="{BB962C8B-B14F-4D97-AF65-F5344CB8AC3E}">
        <p14:creationId xmlns:p14="http://schemas.microsoft.com/office/powerpoint/2010/main" val="1814268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这个图只截止到</a:t>
            </a:r>
            <a:r>
              <a:rPr kumimoji="1" lang="en-US" altLang="zh-CN" dirty="0" smtClean="0"/>
              <a:t>2013</a:t>
            </a:r>
            <a:r>
              <a:rPr kumimoji="1" lang="zh-CN" altLang="en-US" dirty="0" smtClean="0"/>
              <a:t>年。</a:t>
            </a:r>
          </a:p>
          <a:p>
            <a:endParaRPr kumimoji="1" lang="zh-CN" altLang="en-US" dirty="0" smtClean="0"/>
          </a:p>
          <a:p>
            <a:r>
              <a:rPr kumimoji="1" lang="zh-CN" altLang="en-US" dirty="0" smtClean="0"/>
              <a:t>可以看出从</a:t>
            </a:r>
            <a:r>
              <a:rPr kumimoji="1" lang="en-US" altLang="zh-CN" dirty="0" smtClean="0"/>
              <a:t>2008</a:t>
            </a:r>
            <a:r>
              <a:rPr kumimoji="1" lang="zh-CN" altLang="en-US" dirty="0" smtClean="0"/>
              <a:t>年</a:t>
            </a:r>
            <a:r>
              <a:rPr kumimoji="1" lang="en-US" altLang="zh-CN" dirty="0" smtClean="0"/>
              <a:t>android</a:t>
            </a:r>
            <a:r>
              <a:rPr kumimoji="1" lang="zh-CN" altLang="en-US" dirty="0" smtClean="0"/>
              <a:t>出现后，版本的迭代是非常快的。截止到今年为之，已经跌到了</a:t>
            </a:r>
            <a:r>
              <a:rPr kumimoji="1" lang="en-US" altLang="zh-CN" dirty="0" smtClean="0"/>
              <a:t>23</a:t>
            </a:r>
            <a:r>
              <a:rPr kumimoji="1" lang="zh-CN" altLang="en-US" dirty="0" smtClean="0"/>
              <a:t>个版本了。最新版本是</a:t>
            </a:r>
            <a:r>
              <a:rPr kumimoji="1" lang="en-US" altLang="zh-CN" dirty="0" smtClean="0"/>
              <a:t>android6.0</a:t>
            </a:r>
            <a:r>
              <a:rPr kumimoji="1" lang="zh-CN" altLang="en-US" dirty="0" smtClean="0"/>
              <a:t> 被称为：</a:t>
            </a:r>
            <a:r>
              <a:rPr kumimoji="1" lang="en-US" altLang="zh-CN" dirty="0" smtClean="0"/>
              <a:t>marshmallow</a:t>
            </a:r>
            <a:r>
              <a:rPr kumimoji="1" lang="zh-CN" altLang="en-US" dirty="0" smtClean="0"/>
              <a:t> </a:t>
            </a:r>
            <a:r>
              <a:rPr lang="zh-CN" altLang="en-US" sz="1200" b="0" i="0" dirty="0" smtClean="0">
                <a:effectLst/>
                <a:latin typeface="+mj-lt"/>
                <a:ea typeface="+mj-ea"/>
                <a:cs typeface="+mj-cs"/>
                <a:sym typeface="Calibri"/>
              </a:rPr>
              <a:t>棉花软糖</a:t>
            </a:r>
            <a:endParaRPr kumimoji="1" lang="zh-CN" altLang="en-US" dirty="0"/>
          </a:p>
        </p:txBody>
      </p:sp>
    </p:spTree>
    <p:extLst>
      <p:ext uri="{BB962C8B-B14F-4D97-AF65-F5344CB8AC3E}">
        <p14:creationId xmlns:p14="http://schemas.microsoft.com/office/powerpoint/2010/main" val="141798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各个版本的市场占有率大家可以看到以三个版本为主：</a:t>
            </a:r>
            <a:r>
              <a:rPr kumimoji="1" lang="en-US" altLang="zh-CN" dirty="0" smtClean="0"/>
              <a:t>4.2</a:t>
            </a:r>
            <a:r>
              <a:rPr kumimoji="1" lang="zh-CN" altLang="en-US" dirty="0" smtClean="0"/>
              <a:t>的</a:t>
            </a:r>
            <a:r>
              <a:rPr kumimoji="1" lang="en-US" altLang="zh-CN" dirty="0" err="1" smtClean="0"/>
              <a:t>JellyBean</a:t>
            </a:r>
            <a:r>
              <a:rPr kumimoji="1" lang="zh-CN" altLang="en-US" dirty="0" smtClean="0"/>
              <a:t>、</a:t>
            </a:r>
            <a:r>
              <a:rPr kumimoji="1" lang="en-US" altLang="zh-CN" dirty="0" smtClean="0"/>
              <a:t>4.4</a:t>
            </a:r>
            <a:r>
              <a:rPr kumimoji="1" lang="zh-CN" altLang="en-US" dirty="0" smtClean="0"/>
              <a:t>的</a:t>
            </a:r>
            <a:r>
              <a:rPr kumimoji="1" lang="en-US" altLang="zh-CN" dirty="0" err="1" smtClean="0"/>
              <a:t>kitkat</a:t>
            </a:r>
            <a:r>
              <a:rPr kumimoji="1" lang="zh-CN" altLang="en-US" dirty="0" smtClean="0"/>
              <a:t>、</a:t>
            </a:r>
            <a:r>
              <a:rPr kumimoji="1" lang="en-US" altLang="zh-CN" dirty="0" smtClean="0"/>
              <a:t>5.0</a:t>
            </a:r>
            <a:r>
              <a:rPr kumimoji="1" lang="zh-CN" altLang="en-US" dirty="0" smtClean="0"/>
              <a:t>的</a:t>
            </a:r>
            <a:r>
              <a:rPr kumimoji="1" lang="en-US" altLang="zh-CN" dirty="0" smtClean="0"/>
              <a:t>lollipop</a:t>
            </a:r>
            <a:r>
              <a:rPr kumimoji="1" lang="zh-CN" altLang="en-US" dirty="0" smtClean="0"/>
              <a:t>。然而</a:t>
            </a:r>
            <a:r>
              <a:rPr kumimoji="1" lang="en-US" altLang="zh-CN" dirty="0" smtClean="0"/>
              <a:t>6.0</a:t>
            </a:r>
            <a:r>
              <a:rPr kumimoji="1" lang="zh-CN" altLang="en-US" dirty="0" smtClean="0"/>
              <a:t>看起来占有率只有</a:t>
            </a:r>
            <a:r>
              <a:rPr kumimoji="1" lang="en-US" altLang="zh-CN" dirty="0" smtClean="0"/>
              <a:t>5%</a:t>
            </a:r>
            <a:r>
              <a:rPr kumimoji="1" lang="zh-CN" altLang="en-US" dirty="0" smtClean="0"/>
              <a:t>左右</a:t>
            </a:r>
            <a:endParaRPr kumimoji="1" lang="zh-CN" altLang="en-US" dirty="0"/>
          </a:p>
        </p:txBody>
      </p:sp>
    </p:spTree>
    <p:extLst>
      <p:ext uri="{BB962C8B-B14F-4D97-AF65-F5344CB8AC3E}">
        <p14:creationId xmlns:p14="http://schemas.microsoft.com/office/powerpoint/2010/main" val="985198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317116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56982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大家好，我叫赵星宇。 目前</a:t>
            </a:r>
            <a:r>
              <a:rPr kumimoji="1" lang="zh-CN" altLang="en-US" sz="1200" dirty="0" smtClean="0"/>
              <a:t>就职新浪微博，任</a:t>
            </a:r>
            <a:r>
              <a:rPr kumimoji="1" lang="en-US" altLang="zh-CN" sz="1200" dirty="0" smtClean="0"/>
              <a:t>android</a:t>
            </a:r>
            <a:r>
              <a:rPr kumimoji="1" lang="zh-CN" altLang="en-US" sz="1200" dirty="0" smtClean="0"/>
              <a:t>高级开发工程师。</a:t>
            </a:r>
          </a:p>
          <a:p>
            <a:endParaRPr kumimoji="1" lang="zh-CN" altLang="en-US" dirty="0" smtClean="0"/>
          </a:p>
          <a:p>
            <a:endParaRPr kumimoji="1" lang="zh-CN" altLang="en-US" dirty="0" smtClean="0"/>
          </a:p>
          <a:p>
            <a:r>
              <a:rPr kumimoji="1" lang="en-US" altLang="zh-CN" dirty="0" smtClean="0"/>
              <a:t>2011</a:t>
            </a:r>
            <a:r>
              <a:rPr kumimoji="1" lang="zh-CN" altLang="en-US" dirty="0" smtClean="0"/>
              <a:t>年加入联想，在联想研究院做</a:t>
            </a:r>
            <a:r>
              <a:rPr kumimoji="1" lang="en-US" altLang="zh-CN" dirty="0" smtClean="0"/>
              <a:t>android</a:t>
            </a:r>
            <a:r>
              <a:rPr kumimoji="1" lang="zh-CN" altLang="en-US" dirty="0" smtClean="0"/>
              <a:t>开发工作，主要的工作内容是围绕着语音识别的技术点，做一些相关的</a:t>
            </a:r>
            <a:r>
              <a:rPr kumimoji="1" lang="en-US" altLang="zh-CN" dirty="0" smtClean="0"/>
              <a:t>app</a:t>
            </a:r>
            <a:r>
              <a:rPr kumimoji="1" lang="zh-CN" altLang="en-US" dirty="0" smtClean="0"/>
              <a:t>开发。主要的产品是：联想乐语音、语音识别的</a:t>
            </a:r>
            <a:r>
              <a:rPr kumimoji="1" lang="en-US" altLang="zh-CN" dirty="0" smtClean="0"/>
              <a:t>SDK</a:t>
            </a:r>
            <a:r>
              <a:rPr kumimoji="1" lang="zh-CN" altLang="en-US" dirty="0" smtClean="0"/>
              <a:t>、语音联系人、声纹解锁等等。</a:t>
            </a:r>
          </a:p>
          <a:p>
            <a:endParaRPr kumimoji="1" lang="zh-CN" altLang="en-US" dirty="0" smtClean="0"/>
          </a:p>
          <a:p>
            <a:r>
              <a:rPr kumimoji="1" lang="zh-CN" altLang="en-US" dirty="0" smtClean="0"/>
              <a:t>不知道大家有没有用过联想手机呢？</a:t>
            </a:r>
          </a:p>
          <a:p>
            <a:endParaRPr kumimoji="1" lang="zh-CN" altLang="en-US" dirty="0" smtClean="0"/>
          </a:p>
          <a:p>
            <a:r>
              <a:rPr kumimoji="1" lang="zh-CN" altLang="en-US" dirty="0" smtClean="0"/>
              <a:t>用过的同学，有没有用过乐语音呢？用过的同学可以举手一下。</a:t>
            </a:r>
            <a:r>
              <a:rPr kumimoji="1" lang="en-US" altLang="zh-CN" dirty="0" smtClean="0"/>
              <a:t>~~~</a:t>
            </a:r>
            <a:endParaRPr kumimoji="1" lang="zh-CN" altLang="en-US" dirty="0" smtClean="0"/>
          </a:p>
          <a:p>
            <a:endParaRPr kumimoji="1" lang="zh-CN" altLang="en-US" dirty="0" smtClean="0"/>
          </a:p>
          <a:p>
            <a:r>
              <a:rPr kumimoji="1" lang="zh-CN" altLang="en-US" dirty="0" smtClean="0"/>
              <a:t>好吧。看来并没有多好人用过。。。</a:t>
            </a:r>
          </a:p>
          <a:p>
            <a:endParaRPr kumimoji="1" lang="zh-CN" altLang="en-US" dirty="0" smtClean="0"/>
          </a:p>
          <a:p>
            <a:r>
              <a:rPr kumimoji="1" lang="zh-CN" altLang="en-US" dirty="0" smtClean="0"/>
              <a:t>不过其实还挺正常，因为这些应用都是预装</a:t>
            </a:r>
            <a:r>
              <a:rPr kumimoji="1" lang="en-US" altLang="zh-CN" dirty="0" smtClean="0"/>
              <a:t>...</a:t>
            </a:r>
            <a:r>
              <a:rPr kumimoji="1" lang="zh-CN" altLang="en-US" dirty="0" smtClean="0"/>
              <a:t>的</a:t>
            </a:r>
          </a:p>
          <a:p>
            <a:endParaRPr kumimoji="1" lang="zh-CN" altLang="en-US" dirty="0" smtClean="0"/>
          </a:p>
          <a:p>
            <a:endParaRPr kumimoji="1" lang="zh-CN" altLang="en-US" dirty="0" smtClean="0"/>
          </a:p>
          <a:p>
            <a:r>
              <a:rPr kumimoji="1" lang="en-US" altLang="zh-CN" dirty="0" smtClean="0"/>
              <a:t>2014</a:t>
            </a:r>
            <a:r>
              <a:rPr kumimoji="1" lang="zh-CN" altLang="en-US" dirty="0" smtClean="0"/>
              <a:t>年入职百度糯米，参与百度糯米研发，后期负责百度糯米电影开发。</a:t>
            </a:r>
          </a:p>
          <a:p>
            <a:endParaRPr kumimoji="1" lang="zh-CN" altLang="en-US" dirty="0" smtClean="0"/>
          </a:p>
          <a:p>
            <a:r>
              <a:rPr kumimoji="1" lang="en-US" altLang="zh-CN" dirty="0" smtClean="0"/>
              <a:t>15</a:t>
            </a:r>
            <a:r>
              <a:rPr kumimoji="1" lang="zh-CN" altLang="en-US" dirty="0" smtClean="0"/>
              <a:t>年加入微博、任职技术架构组，主要负责微博客户端的图片加载框架重构、和网络模块的升级和迁移等。</a:t>
            </a:r>
          </a:p>
          <a:p>
            <a:endParaRPr kumimoji="1" lang="zh-CN" altLang="en-US" dirty="0" smtClean="0"/>
          </a:p>
          <a:p>
            <a:r>
              <a:rPr kumimoji="1" lang="zh-CN" altLang="en-US" dirty="0" smtClean="0"/>
              <a:t>期间和冯老师一起参与</a:t>
            </a:r>
            <a:r>
              <a:rPr kumimoji="1" lang="en-US" altLang="zh-CN" dirty="0" err="1" smtClean="0"/>
              <a:t>httpdns</a:t>
            </a:r>
            <a:r>
              <a:rPr kumimoji="1" lang="zh-CN" altLang="en-US" dirty="0" smtClean="0"/>
              <a:t>项目研发，目前在</a:t>
            </a:r>
            <a:r>
              <a:rPr kumimoji="1" lang="en-US" altLang="zh-CN" dirty="0" err="1" smtClean="0"/>
              <a:t>github</a:t>
            </a:r>
            <a:r>
              <a:rPr kumimoji="1" lang="zh-CN" altLang="en-US" dirty="0" smtClean="0"/>
              <a:t>已经开源了，感兴趣的同学可以在</a:t>
            </a:r>
            <a:r>
              <a:rPr kumimoji="1" lang="en-US" altLang="zh-CN" dirty="0" err="1" smtClean="0"/>
              <a:t>github</a:t>
            </a:r>
            <a:r>
              <a:rPr kumimoji="1" lang="zh-CN" altLang="en-US" dirty="0" smtClean="0"/>
              <a:t>搜索</a:t>
            </a:r>
            <a:r>
              <a:rPr kumimoji="1" lang="en-US" altLang="zh-CN" dirty="0" err="1" smtClean="0"/>
              <a:t>httpdns,star</a:t>
            </a:r>
            <a:r>
              <a:rPr kumimoji="1" lang="zh-CN" altLang="en-US" dirty="0" smtClean="0"/>
              <a:t>数目现在应该有</a:t>
            </a:r>
            <a:r>
              <a:rPr kumimoji="1" lang="en-US" altLang="zh-CN" dirty="0" smtClean="0"/>
              <a:t>470</a:t>
            </a:r>
            <a:r>
              <a:rPr kumimoji="1" lang="zh-CN" altLang="en-US" dirty="0" smtClean="0"/>
              <a:t>多的那个就是。</a:t>
            </a:r>
          </a:p>
          <a:p>
            <a:endParaRPr kumimoji="1" lang="zh-CN" altLang="en-US" dirty="0" smtClean="0"/>
          </a:p>
          <a:p>
            <a:r>
              <a:rPr kumimoji="1" lang="zh-CN" altLang="en-US" dirty="0" smtClean="0"/>
              <a:t> 当然，我们也会在微信群里发链接，方便大家直接查看。</a:t>
            </a:r>
            <a:r>
              <a:rPr kumimoji="1" lang="zh-CN" altLang="en-US" baseline="0" dirty="0" smtClean="0"/>
              <a:t> </a:t>
            </a:r>
          </a:p>
          <a:p>
            <a:endParaRPr kumimoji="1" lang="zh-CN" altLang="en-US" baseline="0" dirty="0" smtClean="0"/>
          </a:p>
          <a:p>
            <a:r>
              <a:rPr kumimoji="1" lang="zh-CN" altLang="en-US" dirty="0" smtClean="0"/>
              <a:t>作为一个长期混迹</a:t>
            </a:r>
            <a:r>
              <a:rPr kumimoji="1" lang="en-US" altLang="zh-CN" dirty="0" smtClean="0"/>
              <a:t>...</a:t>
            </a:r>
            <a:r>
              <a:rPr kumimoji="1" lang="zh-CN" altLang="en-US" dirty="0" smtClean="0"/>
              <a:t>  目前主营</a:t>
            </a:r>
            <a:r>
              <a:rPr kumimoji="1" lang="en-US" altLang="zh-CN" dirty="0" smtClean="0"/>
              <a:t>,,,</a:t>
            </a:r>
            <a:endParaRPr kumimoji="1" lang="zh-CN" altLang="en-US" dirty="0"/>
          </a:p>
        </p:txBody>
      </p:sp>
    </p:spTree>
    <p:extLst>
      <p:ext uri="{BB962C8B-B14F-4D97-AF65-F5344CB8AC3E}">
        <p14:creationId xmlns:p14="http://schemas.microsoft.com/office/powerpoint/2010/main" val="220549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 a） Activity Manager（活动管理器）</a:t>
            </a:r>
          </a:p>
          <a:p>
            <a:r>
              <a:t>              管理各个应用程序生命周期以及通常的导航回退功能</a:t>
            </a:r>
          </a:p>
          <a:p>
            <a:r>
              <a:t>         b） Window Manager（窗口管理器）</a:t>
            </a:r>
          </a:p>
          <a:p>
            <a:r>
              <a:t>              管理所有的窗口程序</a:t>
            </a:r>
          </a:p>
          <a:p>
            <a:r>
              <a:t>         c）  Content Provider（内容提供器）</a:t>
            </a:r>
          </a:p>
          <a:p>
            <a:r>
              <a:t>              使得不同应用程序之间存取或者分享数据</a:t>
            </a:r>
          </a:p>
          <a:p>
            <a:r>
              <a:t>         d） View System（视图系统）</a:t>
            </a:r>
          </a:p>
          <a:p>
            <a:r>
              <a:t>              构建应用程序的基本组件</a:t>
            </a:r>
          </a:p>
          <a:p>
            <a:r>
              <a:t>         e） Notification Manager(通告管理器)</a:t>
            </a:r>
          </a:p>
          <a:p>
            <a:r>
              <a:t>              使得应用程序可以在状态栏中显示自定义的提示信息</a:t>
            </a:r>
          </a:p>
          <a:p>
            <a:r>
              <a:t>         f） Package Manager（包管理器） </a:t>
            </a:r>
          </a:p>
          <a:p>
            <a:r>
              <a:t>              Android系统内的程序管理</a:t>
            </a:r>
          </a:p>
          <a:p>
            <a:r>
              <a:t>         g）Telephony Manager(电话管理器)</a:t>
            </a:r>
          </a:p>
          <a:p>
            <a:r>
              <a:t>              管理所有的移动设备功能</a:t>
            </a:r>
          </a:p>
          <a:p>
            <a:r>
              <a:t>         h）Resource Manager（资源管理器）</a:t>
            </a:r>
          </a:p>
          <a:p>
            <a:r>
              <a:t>              提供应用程序使用的各种非代码资源，如本地化字符串、图片、布局文件、颜色文件等</a:t>
            </a:r>
          </a:p>
          <a:p>
            <a:r>
              <a:t>         i）Location Manager(位置管理器)</a:t>
            </a:r>
          </a:p>
          <a:p>
            <a:r>
              <a:t>             提供位置服务</a:t>
            </a:r>
          </a:p>
          <a:p>
            <a:r>
              <a:t>         j）XMPP Service（XMPP服务）</a:t>
            </a:r>
          </a:p>
          <a:p>
            <a:r>
              <a:t>             提供Google Talk服务 </a:t>
            </a:r>
          </a:p>
        </p:txBody>
      </p:sp>
    </p:spTree>
    <p:extLst>
      <p:ext uri="{BB962C8B-B14F-4D97-AF65-F5344CB8AC3E}">
        <p14:creationId xmlns:p14="http://schemas.microsoft.com/office/powerpoint/2010/main" val="81097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Ø  Surface Manager：</a:t>
            </a:r>
          </a:p>
          <a:p>
            <a:r>
              <a:t>                  执行多个应用程序时候，负责管理显示与存取操作间的互动，另外也负责2D绘图与3D绘图进行显示合成。 </a:t>
            </a:r>
          </a:p>
          <a:p>
            <a:r>
              <a:t>     Ø  Media Framework： </a:t>
            </a:r>
          </a:p>
          <a:p>
            <a:r>
              <a:t>                  多媒体库，基于PacketVideo OpenCore;支持多种常用的音频、视频格式录制和回放，编码格式包括MPEG4、MP3、H.264、AAC、ARM。</a:t>
            </a:r>
          </a:p>
          <a:p>
            <a:r>
              <a:t>              Ø  SQLite:</a:t>
            </a:r>
          </a:p>
          <a:p>
            <a:r>
              <a:t>                  小型的关系型数据库引擎 </a:t>
            </a:r>
          </a:p>
          <a:p>
            <a:r>
              <a:t>              Ø  OpenGL|ES：</a:t>
            </a:r>
          </a:p>
          <a:p>
            <a:r>
              <a:t>                  根据OpenGL ES 1.0API标准实现的3D绘图函数库 </a:t>
            </a:r>
          </a:p>
          <a:p>
            <a:r>
              <a:t>              Ø  FreeType：</a:t>
            </a:r>
          </a:p>
          <a:p>
            <a:r>
              <a:t>                  提供点阵字与向量字的描绘与显示 </a:t>
            </a:r>
          </a:p>
          <a:p>
            <a:r>
              <a:t>              Ø  WebKit：</a:t>
            </a:r>
          </a:p>
          <a:p>
            <a:r>
              <a:t>                  一套网页浏览器的软件引擎</a:t>
            </a:r>
          </a:p>
          <a:p>
            <a:r>
              <a:t>              Ø  SGL：</a:t>
            </a:r>
          </a:p>
          <a:p>
            <a:r>
              <a:t>                  底层的2D图形渲染引擎 </a:t>
            </a:r>
          </a:p>
          <a:p>
            <a:r>
              <a:t>              Ø  SSL：</a:t>
            </a:r>
          </a:p>
          <a:p>
            <a:r>
              <a:t>                  在Andorid上通信过程中实现握手 </a:t>
            </a:r>
          </a:p>
          <a:p>
            <a:r>
              <a:t>              Ø  Libc：</a:t>
            </a:r>
          </a:p>
          <a:p>
            <a:r>
              <a:t>             从BSD继承来的标准C系统函数库，专门为基于embedded linux的设备定制</a:t>
            </a:r>
          </a:p>
        </p:txBody>
      </p:sp>
    </p:spTree>
    <p:extLst>
      <p:ext uri="{BB962C8B-B14F-4D97-AF65-F5344CB8AC3E}">
        <p14:creationId xmlns:p14="http://schemas.microsoft.com/office/powerpoint/2010/main" val="2100340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Dalvik虚拟机是一种基于寄存器的Java虚拟机，而不是传统的基于栈的虚拟机，并进行了内存资源使用的优化以及支持多个虚拟机的特点。</a:t>
            </a:r>
          </a:p>
        </p:txBody>
      </p:sp>
    </p:spTree>
    <p:extLst>
      <p:ext uri="{BB962C8B-B14F-4D97-AF65-F5344CB8AC3E}">
        <p14:creationId xmlns:p14="http://schemas.microsoft.com/office/powerpoint/2010/main" val="8183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rPr dirty="0"/>
              <a:t>JDK是java的运行和编译环境。 Eclipse的运行依赖于JDK。</a:t>
            </a:r>
          </a:p>
          <a:p>
            <a:pPr>
              <a:defRPr>
                <a:solidFill>
                  <a:srgbClr val="333333"/>
                </a:solidFill>
                <a:latin typeface="宋体"/>
                <a:ea typeface="宋体"/>
                <a:cs typeface="宋体"/>
                <a:sym typeface="宋体"/>
              </a:defRPr>
            </a:pPr>
            <a:endParaRPr dirty="0"/>
          </a:p>
          <a:p>
            <a:pPr>
              <a:defRPr>
                <a:solidFill>
                  <a:srgbClr val="333333"/>
                </a:solidFill>
                <a:latin typeface="宋体"/>
                <a:ea typeface="宋体"/>
                <a:cs typeface="宋体"/>
                <a:sym typeface="宋体"/>
              </a:defRPr>
            </a:pPr>
            <a:r>
              <a:rPr dirty="0"/>
              <a:t>什么是集成开发环境呢？</a:t>
            </a:r>
          </a:p>
          <a:p>
            <a:pPr>
              <a:defRPr>
                <a:solidFill>
                  <a:srgbClr val="333333"/>
                </a:solidFill>
                <a:latin typeface="宋体"/>
                <a:ea typeface="宋体"/>
                <a:cs typeface="宋体"/>
                <a:sym typeface="宋体"/>
              </a:defRPr>
            </a:pPr>
            <a:endParaRPr dirty="0"/>
          </a:p>
          <a:p>
            <a:pPr>
              <a:defRPr>
                <a:solidFill>
                  <a:srgbClr val="333333"/>
                </a:solidFill>
                <a:latin typeface="宋体"/>
                <a:ea typeface="宋体"/>
                <a:cs typeface="宋体"/>
                <a:sym typeface="宋体"/>
              </a:defRPr>
            </a:pPr>
            <a:r>
              <a:rPr dirty="0"/>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dirty="0"/>
          </a:p>
          <a:p>
            <a:pPr>
              <a:defRPr>
                <a:solidFill>
                  <a:srgbClr val="333333"/>
                </a:solidFill>
                <a:latin typeface="宋体"/>
                <a:ea typeface="宋体"/>
                <a:cs typeface="宋体"/>
                <a:sym typeface="宋体"/>
              </a:defRPr>
            </a:pPr>
            <a:r>
              <a:rPr dirty="0"/>
              <a:t>Android SDK是android开发所需要的一系列工具包。</a:t>
            </a:r>
          </a:p>
        </p:txBody>
      </p:sp>
    </p:spTree>
    <p:extLst>
      <p:ext uri="{BB962C8B-B14F-4D97-AF65-F5344CB8AC3E}">
        <p14:creationId xmlns:p14="http://schemas.microsoft.com/office/powerpoint/2010/main" val="1057244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ADT是eclipse的插件，用于搭建android工程、集成打包环境、集成DDMS管理等等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Adb命令</a:t>
            </a:r>
          </a:p>
        </p:txBody>
      </p:sp>
    </p:spTree>
    <p:extLst>
      <p:ext uri="{BB962C8B-B14F-4D97-AF65-F5344CB8AC3E}">
        <p14:creationId xmlns:p14="http://schemas.microsoft.com/office/powerpoint/2010/main" val="82779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312490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78954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dirty="0"/>
              <a:t>提供debug代码调试、线程使用和内存查看、模拟器控制。文件系统查看等等</a:t>
            </a:r>
          </a:p>
        </p:txBody>
      </p:sp>
    </p:spTree>
    <p:extLst>
      <p:ext uri="{BB962C8B-B14F-4D97-AF65-F5344CB8AC3E}">
        <p14:creationId xmlns:p14="http://schemas.microsoft.com/office/powerpoint/2010/main" val="1989610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17136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90850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lang="zh-CN" altLang="en-US" dirty="0" smtClean="0"/>
              <a:t>咱们一起来回顾下昨天我们学到的内容。</a:t>
            </a:r>
          </a:p>
          <a:p>
            <a:endParaRPr lang="zh-CN" altLang="en-US" dirty="0" smtClean="0"/>
          </a:p>
          <a:p>
            <a:r>
              <a:rPr lang="zh-CN" altLang="en-US" dirty="0" smtClean="0"/>
              <a:t>昨天提到了三个大块的内容。分别是手机发展史  、新技术的应用、和企业的</a:t>
            </a:r>
            <a:r>
              <a:rPr lang="en-US" altLang="zh-CN" dirty="0" smtClean="0"/>
              <a:t>app</a:t>
            </a:r>
            <a:r>
              <a:rPr lang="zh-CN" altLang="en-US" dirty="0" smtClean="0"/>
              <a:t>开发流程。</a:t>
            </a:r>
          </a:p>
        </p:txBody>
      </p:sp>
    </p:spTree>
    <p:extLst>
      <p:ext uri="{BB962C8B-B14F-4D97-AF65-F5344CB8AC3E}">
        <p14:creationId xmlns:p14="http://schemas.microsoft.com/office/powerpoint/2010/main" val="178720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406606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336938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rPr dirty="0"/>
              <a:t>JDK是java的运行和编译环境。 Eclipse的运行依赖于JDK。</a:t>
            </a:r>
          </a:p>
          <a:p>
            <a:pPr>
              <a:defRPr>
                <a:solidFill>
                  <a:srgbClr val="333333"/>
                </a:solidFill>
                <a:latin typeface="宋体"/>
                <a:ea typeface="宋体"/>
                <a:cs typeface="宋体"/>
                <a:sym typeface="宋体"/>
              </a:defRPr>
            </a:pPr>
            <a:endParaRPr dirty="0"/>
          </a:p>
          <a:p>
            <a:pPr>
              <a:defRPr>
                <a:solidFill>
                  <a:srgbClr val="333333"/>
                </a:solidFill>
                <a:latin typeface="宋体"/>
                <a:ea typeface="宋体"/>
                <a:cs typeface="宋体"/>
                <a:sym typeface="宋体"/>
              </a:defRPr>
            </a:pPr>
            <a:r>
              <a:rPr dirty="0"/>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dirty="0"/>
          </a:p>
          <a:p>
            <a:pPr>
              <a:defRPr>
                <a:solidFill>
                  <a:srgbClr val="333333"/>
                </a:solidFill>
                <a:latin typeface="宋体"/>
                <a:ea typeface="宋体"/>
                <a:cs typeface="宋体"/>
                <a:sym typeface="宋体"/>
              </a:defRPr>
            </a:pPr>
            <a:r>
              <a:rPr dirty="0"/>
              <a:t>Android SDK是android开发所需要的一系列工具包。</a:t>
            </a:r>
          </a:p>
        </p:txBody>
      </p:sp>
    </p:spTree>
    <p:extLst>
      <p:ext uri="{BB962C8B-B14F-4D97-AF65-F5344CB8AC3E}">
        <p14:creationId xmlns:p14="http://schemas.microsoft.com/office/powerpoint/2010/main" val="801281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rPr lang="en-US" altLang="zh-CN" dirty="0" err="1" smtClean="0"/>
              <a:t>Genymotion</a:t>
            </a:r>
            <a:r>
              <a:rPr lang="zh-CN" altLang="en-US" dirty="0" smtClean="0"/>
              <a:t>依赖于 </a:t>
            </a:r>
            <a:r>
              <a:rPr lang="en-US" altLang="zh-CN" dirty="0" err="1" smtClean="0"/>
              <a:t>virtualbox</a:t>
            </a:r>
            <a:r>
              <a:rPr lang="zh-CN" altLang="en-US" dirty="0" smtClean="0"/>
              <a:t>软件</a:t>
            </a:r>
          </a:p>
          <a:p>
            <a:pPr>
              <a:defRPr>
                <a:solidFill>
                  <a:srgbClr val="333333"/>
                </a:solidFill>
                <a:latin typeface="宋体"/>
                <a:ea typeface="宋体"/>
                <a:cs typeface="宋体"/>
                <a:sym typeface="宋体"/>
              </a:defRPr>
            </a:pPr>
            <a:endParaRPr lang="zh-CN" altLang="en-US" dirty="0" smtClean="0"/>
          </a:p>
          <a:p>
            <a:pPr>
              <a:defRPr>
                <a:solidFill>
                  <a:srgbClr val="333333"/>
                </a:solidFill>
                <a:latin typeface="宋体"/>
                <a:ea typeface="宋体"/>
                <a:cs typeface="宋体"/>
                <a:sym typeface="宋体"/>
              </a:defRPr>
            </a:pPr>
            <a:endParaRPr dirty="0"/>
          </a:p>
        </p:txBody>
      </p:sp>
    </p:spTree>
    <p:extLst>
      <p:ext uri="{BB962C8B-B14F-4D97-AF65-F5344CB8AC3E}">
        <p14:creationId xmlns:p14="http://schemas.microsoft.com/office/powerpoint/2010/main" val="273581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JDK是java的运行和编译环境。 Eclipse的运行依赖于JDK。</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Android SDK是android开发所需要的一系列工具包。</a:t>
            </a:r>
          </a:p>
        </p:txBody>
      </p:sp>
    </p:spTree>
    <p:extLst>
      <p:ext uri="{BB962C8B-B14F-4D97-AF65-F5344CB8AC3E}">
        <p14:creationId xmlns:p14="http://schemas.microsoft.com/office/powerpoint/2010/main" val="323395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1236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prstGeom prst="rect">
            <a:avLst/>
          </a:prstGeom>
        </p:spPr>
        <p:txBody>
          <a:bodyPr/>
          <a:lstStyle/>
          <a:p>
            <a:endParaRPr/>
          </a:p>
        </p:txBody>
      </p:sp>
      <p:sp>
        <p:nvSpPr>
          <p:cNvPr id="376" name="Shape 376"/>
          <p:cNvSpPr>
            <a:spLocks noGrp="1"/>
          </p:cNvSpPr>
          <p:nvPr>
            <p:ph type="body" sz="quarter" idx="1"/>
          </p:nvPr>
        </p:nvSpPr>
        <p:spPr>
          <a:prstGeom prst="rect">
            <a:avLst/>
          </a:prstGeom>
        </p:spPr>
        <p:txBody>
          <a:bodyPr/>
          <a:lstStyle/>
          <a:p>
            <a:pPr>
              <a:lnSpc>
                <a:spcPct val="80000"/>
              </a:lnSpc>
              <a:defRPr sz="400"/>
            </a:pPr>
            <a:r>
              <a:t>名词解释：传递过去，再归还回来。 ----递归！</a:t>
            </a:r>
          </a:p>
          <a:p>
            <a:pPr>
              <a:lnSpc>
                <a:spcPct val="80000"/>
              </a:lnSpc>
              <a:defRPr sz="400"/>
            </a:pPr>
            <a:r>
              <a:t/>
            </a:r>
            <a:br/>
            <a:endParaRPr/>
          </a:p>
          <a:p>
            <a:pPr>
              <a:lnSpc>
                <a:spcPct val="80000"/>
              </a:lnSpc>
              <a:defRPr sz="400"/>
            </a:pPr>
            <a:r>
              <a:t>一个函数，重复调用自身，一个函数栈的应用。</a:t>
            </a:r>
          </a:p>
          <a:p>
            <a:pPr>
              <a:lnSpc>
                <a:spcPct val="80000"/>
              </a:lnSpc>
              <a:defRPr sz="400"/>
            </a:pPr>
            <a:r>
              <a:t/>
            </a:r>
            <a:br/>
            <a:endParaRPr/>
          </a:p>
          <a:p>
            <a:pPr>
              <a:lnSpc>
                <a:spcPct val="80000"/>
              </a:lnSpc>
              <a:defRPr sz="400"/>
            </a:pPr>
            <a:r>
              <a:t>代码示例：</a:t>
            </a:r>
          </a:p>
          <a:p>
            <a:pPr>
              <a:lnSpc>
                <a:spcPct val="80000"/>
              </a:lnSpc>
              <a:defRPr sz="400"/>
            </a:pPr>
            <a:r>
              <a:t>// 利用递归实现一个数的阶乘值 //阶乘 </a:t>
            </a:r>
          </a:p>
          <a:p>
            <a:pPr>
              <a:lnSpc>
                <a:spcPct val="80000"/>
              </a:lnSpc>
              <a:defRPr sz="400"/>
            </a:pPr>
            <a:r>
              <a:t>int recursive(int i) {</a:t>
            </a:r>
          </a:p>
          <a:p>
            <a:pPr>
              <a:lnSpc>
                <a:spcPct val="80000"/>
              </a:lnSpc>
              <a:defRPr sz="400"/>
            </a:pPr>
            <a:r>
              <a:t> int sum = 0;</a:t>
            </a:r>
          </a:p>
          <a:p>
            <a:pPr>
              <a:lnSpc>
                <a:spcPct val="80000"/>
              </a:lnSpc>
              <a:defRPr sz="400"/>
            </a:pPr>
            <a:r>
              <a:t> if (0 == i) </a:t>
            </a:r>
          </a:p>
          <a:p>
            <a:pPr>
              <a:lnSpc>
                <a:spcPct val="80000"/>
              </a:lnSpc>
              <a:defRPr sz="400"/>
            </a:pPr>
            <a:r>
              <a:t>return (1);</a:t>
            </a:r>
          </a:p>
          <a:p>
            <a:pPr>
              <a:lnSpc>
                <a:spcPct val="80000"/>
              </a:lnSpc>
              <a:defRPr sz="400"/>
            </a:pPr>
            <a:r>
              <a:t> else </a:t>
            </a:r>
          </a:p>
          <a:p>
            <a:pPr>
              <a:lnSpc>
                <a:spcPct val="80000"/>
              </a:lnSpc>
              <a:defRPr sz="400"/>
            </a:pPr>
            <a:r>
              <a:t>sum = i * recursive(i-1); </a:t>
            </a:r>
          </a:p>
          <a:p>
            <a:pPr>
              <a:lnSpc>
                <a:spcPct val="80000"/>
              </a:lnSpc>
              <a:defRPr sz="400"/>
            </a:pPr>
            <a:r>
              <a:t>return sum; </a:t>
            </a:r>
          </a:p>
          <a:p>
            <a:pPr>
              <a:lnSpc>
                <a:spcPct val="80000"/>
              </a:lnSpc>
              <a:defRPr sz="400"/>
            </a:pPr>
            <a:r>
              <a:t>}</a:t>
            </a:r>
            <a:br/>
            <a:endParaRPr/>
          </a:p>
          <a:p>
            <a:pPr>
              <a:lnSpc>
                <a:spcPct val="80000"/>
              </a:lnSpc>
              <a:defRPr sz="400"/>
            </a:pPr>
            <a:r>
              <a:t>Fibonacci数列：1，1，2，3，5，8，13……</a:t>
            </a:r>
          </a:p>
          <a:p>
            <a:pPr>
              <a:lnSpc>
                <a:spcPct val="80000"/>
              </a:lnSpc>
              <a:defRPr sz="400"/>
            </a:pPr>
            <a:r>
              <a:t>           要求：找出数列中指定index位置的数值</a:t>
            </a:r>
          </a:p>
          <a:p>
            <a:pPr>
              <a:lnSpc>
                <a:spcPct val="80000"/>
              </a:lnSpc>
              <a:defRPr sz="400"/>
            </a:pPr>
            <a:r>
              <a:t>// 利用递归实现了Fibonacci数列  </a:t>
            </a:r>
          </a:p>
          <a:p>
            <a:pPr>
              <a:lnSpc>
                <a:spcPct val="80000"/>
              </a:lnSpc>
              <a:defRPr sz="400"/>
            </a:pPr>
            <a:r>
              <a:t>    private static int fab(int index) {  </a:t>
            </a:r>
          </a:p>
          <a:p>
            <a:pPr>
              <a:lnSpc>
                <a:spcPct val="80000"/>
              </a:lnSpc>
              <a:defRPr sz="400"/>
            </a:pPr>
            <a:r>
              <a:t>        if (index == 1 || index == 2) {  </a:t>
            </a:r>
          </a:p>
          <a:p>
            <a:pPr>
              <a:lnSpc>
                <a:spcPct val="80000"/>
              </a:lnSpc>
              <a:defRPr sz="400"/>
            </a:pPr>
            <a:r>
              <a:t>            return 1;  </a:t>
            </a:r>
          </a:p>
          <a:p>
            <a:pPr>
              <a:lnSpc>
                <a:spcPct val="80000"/>
              </a:lnSpc>
              <a:defRPr sz="400"/>
            </a:pPr>
            <a:r>
              <a:t>        } else {  </a:t>
            </a:r>
          </a:p>
          <a:p>
            <a:pPr>
              <a:lnSpc>
                <a:spcPct val="80000"/>
              </a:lnSpc>
              <a:defRPr sz="400"/>
            </a:pPr>
            <a:r>
              <a:t>            return fab(index - 1) + fab(index - 2);  </a:t>
            </a:r>
          </a:p>
          <a:p>
            <a:pPr>
              <a:lnSpc>
                <a:spcPct val="80000"/>
              </a:lnSpc>
              <a:defRPr sz="400"/>
            </a:pPr>
            <a:r>
              <a:t>        }  </a:t>
            </a:r>
          </a:p>
          <a:p>
            <a:pPr>
              <a:lnSpc>
                <a:spcPct val="80000"/>
              </a:lnSpc>
              <a:defRPr sz="400"/>
            </a:pPr>
            <a:r>
              <a:t>    }</a:t>
            </a:r>
          </a:p>
          <a:p>
            <a:pPr>
              <a:lnSpc>
                <a:spcPct val="80000"/>
              </a:lnSpc>
              <a:defRPr sz="400"/>
            </a:pPr>
            <a:r>
              <a:t/>
            </a:r>
            <a:br/>
            <a:endParaRPr/>
          </a:p>
          <a:p>
            <a:pPr>
              <a:lnSpc>
                <a:spcPct val="80000"/>
              </a:lnSpc>
              <a:defRPr sz="400"/>
            </a:pPr>
            <a:r>
              <a:t/>
            </a:r>
            <a:br/>
            <a:endParaRPr/>
          </a:p>
          <a:p>
            <a:pPr>
              <a:lnSpc>
                <a:spcPct val="80000"/>
              </a:lnSpc>
              <a:defRPr sz="400"/>
            </a:pPr>
            <a:r>
              <a:t/>
            </a:r>
            <a:br/>
            <a:endParaRPr/>
          </a:p>
          <a:p>
            <a:pPr>
              <a:lnSpc>
                <a:spcPct val="80000"/>
              </a:lnSpc>
              <a:defRPr sz="400"/>
            </a:pPr>
            <a:r>
              <a:t>用阶乘这个操作，现场演示。比如：求5的阶乘是多少。 </a:t>
            </a:r>
          </a:p>
          <a:p>
            <a:pPr>
              <a:lnSpc>
                <a:spcPct val="80000"/>
              </a:lnSpc>
              <a:defRPr sz="400"/>
            </a:pPr>
            <a:r>
              <a:t>安排5个同学，排成一排。编号 1 - 5.</a:t>
            </a:r>
          </a:p>
          <a:p>
            <a:pPr>
              <a:lnSpc>
                <a:spcPct val="80000"/>
              </a:lnSpc>
              <a:defRPr sz="400"/>
            </a:pPr>
            <a:r>
              <a:t>给出一个纸板，第一位同学拿到纸板，写出</a:t>
            </a:r>
            <a:br/>
            <a:endParaRPr/>
          </a:p>
          <a:p>
            <a:pPr>
              <a:lnSpc>
                <a:spcPct val="80000"/>
              </a:lnSpc>
              <a:defRPr sz="400"/>
            </a:pPr>
            <a:r>
              <a:t>5! = (5 * 4!) = ？ </a:t>
            </a:r>
          </a:p>
          <a:p>
            <a:pPr>
              <a:lnSpc>
                <a:spcPct val="80000"/>
              </a:lnSpc>
              <a:defRPr sz="400"/>
            </a:pPr>
            <a:r>
              <a:t>第二位同学写出：</a:t>
            </a:r>
          </a:p>
          <a:p>
            <a:pPr>
              <a:lnSpc>
                <a:spcPct val="80000"/>
              </a:lnSpc>
              <a:defRPr sz="400"/>
            </a:pPr>
            <a:r>
              <a:t>4! = (4 * 3!) = ？</a:t>
            </a:r>
          </a:p>
          <a:p>
            <a:pPr>
              <a:lnSpc>
                <a:spcPct val="80000"/>
              </a:lnSpc>
              <a:defRPr sz="400"/>
            </a:pPr>
            <a:r>
              <a:t>依次：</a:t>
            </a:r>
          </a:p>
          <a:p>
            <a:pPr>
              <a:lnSpc>
                <a:spcPct val="80000"/>
              </a:lnSpc>
              <a:defRPr sz="400"/>
            </a:pPr>
            <a:r>
              <a:t>3! = (3 * 2!) = ？</a:t>
            </a:r>
          </a:p>
          <a:p>
            <a:pPr>
              <a:lnSpc>
                <a:spcPct val="80000"/>
              </a:lnSpc>
              <a:defRPr sz="400"/>
            </a:pPr>
            <a:r>
              <a:t>2! = (2 * 1!) = ？</a:t>
            </a:r>
          </a:p>
          <a:p>
            <a:pPr>
              <a:lnSpc>
                <a:spcPct val="80000"/>
              </a:lnSpc>
              <a:defRPr sz="400"/>
            </a:pPr>
            <a:r>
              <a:t>1! = ？;</a:t>
            </a:r>
          </a:p>
          <a:p>
            <a:pPr>
              <a:lnSpc>
                <a:spcPct val="80000"/>
              </a:lnSpc>
              <a:defRPr sz="400"/>
            </a:pPr>
            <a:r>
              <a:t>此时，纸板在第五位同学手中，然后依次传回并填写值：</a:t>
            </a:r>
          </a:p>
          <a:p>
            <a:pPr>
              <a:lnSpc>
                <a:spcPct val="80000"/>
              </a:lnSpc>
              <a:defRPr sz="400"/>
            </a:pPr>
            <a:r>
              <a:t>1! = 1;</a:t>
            </a:r>
          </a:p>
          <a:p>
            <a:pPr>
              <a:lnSpc>
                <a:spcPct val="80000"/>
              </a:lnSpc>
              <a:defRPr sz="400"/>
            </a:pPr>
            <a:r>
              <a:t>2! = (2 * 1!) = 2;</a:t>
            </a:r>
            <a:br/>
            <a:endParaRPr/>
          </a:p>
          <a:p>
            <a:pPr>
              <a:lnSpc>
                <a:spcPct val="80000"/>
              </a:lnSpc>
              <a:defRPr sz="400"/>
            </a:pPr>
            <a:r>
              <a:t>3! = (3 * 2!) = 6;</a:t>
            </a:r>
          </a:p>
          <a:p>
            <a:pPr>
              <a:lnSpc>
                <a:spcPct val="80000"/>
              </a:lnSpc>
              <a:defRPr sz="400"/>
            </a:pPr>
            <a:r>
              <a:t>4! = (4 * 3!) = 24；</a:t>
            </a:r>
          </a:p>
          <a:p>
            <a:pPr>
              <a:lnSpc>
                <a:spcPct val="80000"/>
              </a:lnSpc>
              <a:defRPr sz="400"/>
            </a:pPr>
            <a:r>
              <a:t>5! = (5 * 4!) = 120；</a:t>
            </a:r>
            <a:br/>
            <a:endParaRPr/>
          </a:p>
          <a:p>
            <a:pPr>
              <a:lnSpc>
                <a:spcPct val="80000"/>
              </a:lnSpc>
              <a:defRPr sz="400"/>
            </a:pPr>
            <a:r>
              <a:t/>
            </a:r>
            <a:br/>
            <a:endParaRPr/>
          </a:p>
          <a:p>
            <a:pPr>
              <a:lnSpc>
                <a:spcPct val="80000"/>
              </a:lnSpc>
              <a:defRPr sz="400"/>
            </a:pPr>
            <a:r>
              <a:t>第一位同学举出纸板得出：结果为120！</a:t>
            </a:r>
          </a:p>
          <a:p>
            <a:pPr>
              <a:lnSpc>
                <a:spcPct val="80000"/>
              </a:lnSpc>
              <a:defRPr sz="400"/>
            </a:pPr>
            <a:r>
              <a:t/>
            </a:r>
            <a:br/>
            <a:endParaRPr/>
          </a:p>
          <a:p>
            <a:pPr>
              <a:lnSpc>
                <a:spcPct val="80000"/>
              </a:lnSpc>
              <a:defRPr sz="400"/>
            </a:pPr>
            <a:r>
              <a:t>现场演示 递归的工作原理。 如：示例的递归原理就是 每个同学的算法都是一致的，重复算某个值的递归值是多少，当遇到输入的值的为1时，就返回1，然后依次向栈顶返回</a:t>
            </a:r>
          </a:p>
          <a:p>
            <a:pPr>
              <a:lnSpc>
                <a:spcPct val="80000"/>
              </a:lnSpc>
              <a:defRPr sz="400"/>
            </a:pPr>
            <a:r>
              <a:t/>
            </a:r>
            <a:br/>
            <a:endParaRPr/>
          </a:p>
          <a:p>
            <a:pPr>
              <a:lnSpc>
                <a:spcPct val="80000"/>
              </a:lnSpc>
              <a:defRPr sz="400"/>
            </a:pPr>
            <a:r>
              <a:t>递归就是同样一种算法，重复调用的过程。当遇到某一个指定的输入时，就return至上层。</a:t>
            </a:r>
          </a:p>
          <a:p>
            <a:pPr>
              <a:lnSpc>
                <a:spcPct val="80000"/>
              </a:lnSpc>
              <a:defRPr sz="400"/>
            </a:pPr>
            <a:r>
              <a:t>也可以理解为：一个人需要帮助，然后找朋友帮忙，朋友再找朋友的朋友帮忙，然后不断找朋友帮忙的过程。直到遇到一个可以帮忙的人，于是逐层返回回来帮助最初那个需要帮助的人。</a:t>
            </a:r>
          </a:p>
        </p:txBody>
      </p:sp>
    </p:spTree>
    <p:extLst>
      <p:ext uri="{BB962C8B-B14F-4D97-AF65-F5344CB8AC3E}">
        <p14:creationId xmlns:p14="http://schemas.microsoft.com/office/powerpoint/2010/main" val="1859385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a:lnSpc>
                <a:spcPct val="80000"/>
              </a:lnSpc>
              <a:defRPr sz="900"/>
            </a:pPr>
            <a:r>
              <a:rPr lang="zh-CN" altLang="en-US" dirty="0" smtClean="0"/>
              <a:t>咱们只用一个具体的例子来弄明白这四个基本特征。打开模拟器，微博</a:t>
            </a:r>
            <a:r>
              <a:rPr lang="is-IS" altLang="zh-CN" dirty="0" smtClean="0"/>
              <a:t>…</a:t>
            </a:r>
            <a:r>
              <a:rPr lang="en-US" altLang="zh-CN" dirty="0" smtClean="0"/>
              <a:t>..</a:t>
            </a:r>
            <a:endParaRPr lang="zh-CN" altLang="en-US" dirty="0" smtClean="0"/>
          </a:p>
          <a:p>
            <a:pPr>
              <a:lnSpc>
                <a:spcPct val="80000"/>
              </a:lnSpc>
              <a:defRPr sz="900"/>
            </a:pPr>
            <a:endParaRPr lang="zh-CN" altLang="en-US" dirty="0" smtClean="0"/>
          </a:p>
          <a:p>
            <a:pPr>
              <a:lnSpc>
                <a:spcPct val="80000"/>
              </a:lnSpc>
              <a:defRPr sz="900"/>
            </a:pPr>
            <a:endParaRPr lang="zh-CN" altLang="en-US" dirty="0" smtClean="0"/>
          </a:p>
          <a:p>
            <a:pPr>
              <a:lnSpc>
                <a:spcPct val="80000"/>
              </a:lnSpc>
              <a:defRPr sz="900"/>
            </a:pPr>
            <a:r>
              <a:rPr dirty="0" smtClean="0"/>
              <a:t>1</a:t>
            </a:r>
            <a:r>
              <a:rPr dirty="0"/>
              <a:t>.抽象：</a:t>
            </a:r>
            <a:br>
              <a:rPr dirty="0"/>
            </a:br>
            <a:r>
              <a:rPr dirty="0"/>
              <a:t/>
            </a:r>
            <a:br>
              <a:rPr dirty="0"/>
            </a:br>
            <a:r>
              <a:rPr dirty="0"/>
              <a:t>　</a:t>
            </a:r>
            <a:r>
              <a:rPr lang="zh-CN" altLang="en-US" sz="900" b="0" i="0" dirty="0" smtClean="0">
                <a:effectLst/>
                <a:latin typeface="+mj-lt"/>
                <a:ea typeface="+mj-ea"/>
                <a:cs typeface="+mj-cs"/>
                <a:sym typeface="Calibri"/>
              </a:rPr>
              <a:t>抽象</a:t>
            </a:r>
            <a:r>
              <a:rPr lang="en-US" altLang="zh-CN" sz="900" b="0" i="0" dirty="0" smtClean="0">
                <a:effectLst/>
                <a:latin typeface="+mj-lt"/>
                <a:ea typeface="+mj-ea"/>
                <a:cs typeface="+mj-cs"/>
                <a:sym typeface="Calibri"/>
              </a:rPr>
              <a:t>——</a:t>
            </a:r>
            <a:r>
              <a:rPr lang="zh-CN" altLang="en-US" sz="900" b="0" i="0" dirty="0" smtClean="0">
                <a:effectLst/>
                <a:latin typeface="+mj-lt"/>
                <a:ea typeface="+mj-ea"/>
                <a:cs typeface="+mj-cs"/>
                <a:sym typeface="Calibri"/>
              </a:rPr>
              <a:t>就是忽略一个主题中与当前目标无关的那些方面，以便更充分地注意与当前目标有关的方面。</a:t>
            </a:r>
          </a:p>
          <a:p>
            <a:pPr>
              <a:lnSpc>
                <a:spcPct val="80000"/>
              </a:lnSpc>
              <a:defRPr sz="900"/>
            </a:pPr>
            <a:r>
              <a:rPr lang="en-US" altLang="zh-CN" sz="900" b="0" i="0" dirty="0" smtClean="0">
                <a:effectLst/>
                <a:latin typeface="+mj-lt"/>
                <a:ea typeface="+mj-ea"/>
                <a:cs typeface="+mj-cs"/>
                <a:sym typeface="Calibri"/>
              </a:rPr>
              <a:t>(</a:t>
            </a:r>
            <a:r>
              <a:rPr lang="zh-CN" altLang="en-US" sz="900" b="0" i="0" dirty="0" smtClean="0">
                <a:effectLst/>
                <a:latin typeface="+mj-lt"/>
                <a:ea typeface="+mj-ea"/>
                <a:cs typeface="+mj-cs"/>
                <a:sym typeface="Calibri"/>
              </a:rPr>
              <a:t>就是把现实世界中的某一类东西，提取出来，用程序代码表示，抽象出来一般叫做类或者接口。</a:t>
            </a:r>
            <a:r>
              <a:rPr lang="en-US" altLang="zh-CN" sz="900" b="0" i="0" dirty="0" smtClean="0">
                <a:effectLst/>
                <a:latin typeface="+mj-lt"/>
                <a:ea typeface="+mj-ea"/>
                <a:cs typeface="+mj-cs"/>
                <a:sym typeface="Calibri"/>
              </a:rPr>
              <a:t>)</a:t>
            </a:r>
            <a:endParaRPr lang="zh-CN" altLang="en-US" sz="900" b="0" i="0" dirty="0" smtClean="0">
              <a:effectLst/>
              <a:latin typeface="+mj-lt"/>
              <a:ea typeface="+mj-ea"/>
              <a:cs typeface="+mj-cs"/>
              <a:sym typeface="Calibri"/>
            </a:endParaRPr>
          </a:p>
          <a:p>
            <a:pPr>
              <a:lnSpc>
                <a:spcPct val="80000"/>
              </a:lnSpc>
              <a:defRPr sz="900"/>
            </a:pPr>
            <a:r>
              <a:rPr lang="zh-CN" altLang="en-US" sz="900" b="0" i="0" dirty="0" smtClean="0">
                <a:effectLst/>
                <a:latin typeface="+mj-lt"/>
                <a:ea typeface="+mj-ea"/>
                <a:cs typeface="+mj-cs"/>
                <a:sym typeface="Calibri"/>
              </a:rPr>
              <a:t>抽象并不打算了解全部问题，而只是选择其中的一部分，暂时不用部分细节。抽象包括两个方面，一是数据抽象，二是过程抽象。</a:t>
            </a:r>
          </a:p>
          <a:p>
            <a:pPr>
              <a:lnSpc>
                <a:spcPct val="80000"/>
              </a:lnSpc>
              <a:defRPr sz="900"/>
            </a:pPr>
            <a:endParaRPr lang="zh-CN" altLang="en-US" sz="900" b="0" i="0" dirty="0" smtClean="0">
              <a:effectLst/>
              <a:latin typeface="+mj-lt"/>
              <a:ea typeface="+mj-ea"/>
              <a:cs typeface="+mj-cs"/>
              <a:sym typeface="Calibri"/>
            </a:endParaRPr>
          </a:p>
          <a:p>
            <a:pPr>
              <a:lnSpc>
                <a:spcPct val="80000"/>
              </a:lnSpc>
              <a:defRPr sz="900"/>
            </a:pPr>
            <a:r>
              <a:rPr lang="zh-CN" altLang="en-US" dirty="0" smtClean="0"/>
              <a:t>比如：我们有一个应用，这个应用有很多页面。但是每个页面都有一个共同点，即：标题栏。且标题栏的左侧都有一个返回按钮，中间有一个标题区域，右侧有一个按钮区域用于放置一个按钮，并处理点击。这样我们就可以抽象出这个基础页面类，在这个类里，我们会有一个设置标题的方法，但是并没有具体实现，即这个方法是抽象的，所有的具体页面在使用的时候，会调用这个方法来赋值。</a:t>
            </a:r>
            <a:r>
              <a:rPr dirty="0"/>
              <a:t/>
            </a:r>
            <a:br>
              <a:rPr dirty="0"/>
            </a:br>
            <a:r>
              <a:rPr dirty="0"/>
              <a:t/>
            </a:r>
            <a:br>
              <a:rPr dirty="0"/>
            </a:br>
            <a:r>
              <a:rPr dirty="0"/>
              <a:t>2.继承：　　</a:t>
            </a:r>
            <a:endParaRPr lang="zh-CN" altLang="en-US" dirty="0" smtClean="0"/>
          </a:p>
          <a:p>
            <a:pPr>
              <a:lnSpc>
                <a:spcPct val="80000"/>
              </a:lnSpc>
              <a:defRPr sz="900"/>
            </a:pPr>
            <a:r>
              <a:rPr dirty="0" smtClean="0"/>
              <a:t>对象的一个新类可以从现有的类中派生</a:t>
            </a:r>
            <a:r>
              <a:rPr dirty="0"/>
              <a:t>，这个过程称为类继承。新类继承了原始类的特性，新类称为原始类的派生类（子类），而原始类称为新类的基类（父类）。派生类可以从它的基类那里继承方法和</a:t>
            </a:r>
            <a:r>
              <a:rPr u="sng" dirty="0">
                <a:solidFill>
                  <a:srgbClr val="0000FF"/>
                </a:solidFill>
                <a:uFill>
                  <a:solidFill>
                    <a:srgbClr val="0000FF"/>
                  </a:solidFill>
                </a:uFill>
                <a:hlinkClick r:id="rId3"/>
              </a:rPr>
              <a:t>实例变量</a:t>
            </a:r>
            <a:r>
              <a:rPr dirty="0"/>
              <a:t>，并且类可以修改或增加新的方法使之更适合特殊的需要</a:t>
            </a:r>
            <a:r>
              <a:rPr dirty="0" smtClean="0"/>
              <a:t>。</a:t>
            </a:r>
            <a:endParaRPr lang="zh-CN" altLang="en-US" dirty="0" smtClean="0"/>
          </a:p>
          <a:p>
            <a:pPr>
              <a:lnSpc>
                <a:spcPct val="80000"/>
              </a:lnSpc>
              <a:defRPr sz="900"/>
            </a:pPr>
            <a:endParaRPr lang="zh-CN" altLang="en-US" dirty="0" smtClean="0"/>
          </a:p>
          <a:p>
            <a:pPr>
              <a:lnSpc>
                <a:spcPct val="80000"/>
              </a:lnSpc>
              <a:defRPr sz="900"/>
            </a:pPr>
            <a:r>
              <a:rPr lang="zh-CN" altLang="en-US" sz="900" b="0" i="0" dirty="0" smtClean="0">
                <a:effectLst/>
                <a:latin typeface="+mj-lt"/>
                <a:ea typeface="+mj-ea"/>
                <a:cs typeface="+mj-cs"/>
                <a:sym typeface="Calibri"/>
              </a:rPr>
              <a:t>继承是为了重用父类代码，同时为实现多态性作准备。</a:t>
            </a:r>
          </a:p>
          <a:p>
            <a:pPr>
              <a:lnSpc>
                <a:spcPct val="80000"/>
              </a:lnSpc>
              <a:defRPr sz="900"/>
            </a:pPr>
            <a:r>
              <a:rPr lang="zh-CN" altLang="en-US" dirty="0" smtClean="0"/>
              <a:t>刚才提到的那个具体的页面就是继承了基础页面的派生类。</a:t>
            </a:r>
            <a:r>
              <a:rPr dirty="0"/>
              <a:t/>
            </a:r>
            <a:br>
              <a:rPr dirty="0"/>
            </a:br>
            <a:r>
              <a:rPr dirty="0"/>
              <a:t/>
            </a:r>
            <a:br>
              <a:rPr dirty="0"/>
            </a:br>
            <a:r>
              <a:rPr dirty="0"/>
              <a:t>3.封装：</a:t>
            </a:r>
            <a:br>
              <a:rPr dirty="0"/>
            </a:br>
            <a:r>
              <a:rPr dirty="0"/>
              <a:t/>
            </a:r>
            <a:br>
              <a:rPr dirty="0"/>
            </a:br>
            <a:r>
              <a:rPr dirty="0"/>
              <a:t>　　封装是面向对象的特征之一，是对象和类概念的主要特性</a:t>
            </a:r>
            <a:r>
              <a:rPr dirty="0" smtClean="0"/>
              <a:t>。</a:t>
            </a:r>
            <a:endParaRPr lang="zh-CN" altLang="en-US" dirty="0" smtClean="0"/>
          </a:p>
          <a:p>
            <a:pPr>
              <a:lnSpc>
                <a:spcPct val="80000"/>
              </a:lnSpc>
              <a:defRPr sz="900"/>
            </a:pPr>
            <a:r>
              <a:rPr dirty="0" smtClean="0"/>
              <a:t>封装是把</a:t>
            </a:r>
            <a:r>
              <a:rPr lang="zh-CN" altLang="en-US" dirty="0" smtClean="0"/>
              <a:t>算法</a:t>
            </a:r>
            <a:r>
              <a:rPr dirty="0" smtClean="0"/>
              <a:t>和数据包围起来</a:t>
            </a:r>
            <a:r>
              <a:rPr dirty="0"/>
              <a:t>，对数据的访问只能通过已定义的界面</a:t>
            </a:r>
            <a:r>
              <a:rPr dirty="0" smtClean="0"/>
              <a:t>。</a:t>
            </a:r>
            <a:endParaRPr lang="zh-CN" altLang="en-US" dirty="0" smtClean="0"/>
          </a:p>
          <a:p>
            <a:pPr>
              <a:lnSpc>
                <a:spcPct val="80000"/>
              </a:lnSpc>
              <a:defRPr sz="900"/>
            </a:pPr>
            <a:endParaRPr lang="zh-CN" altLang="en-US" dirty="0" smtClean="0"/>
          </a:p>
          <a:p>
            <a:pPr>
              <a:lnSpc>
                <a:spcPct val="80000"/>
              </a:lnSpc>
              <a:defRPr sz="900"/>
            </a:pPr>
            <a:r>
              <a:rPr lang="zh-CN" altLang="en-US" dirty="0" smtClean="0"/>
              <a:t>举个最简单的例子：电脑主机其实就是一个封装体。我们只需要知道它暴露出来的几个接口就可以，可以接电源、可以接</a:t>
            </a:r>
            <a:r>
              <a:rPr lang="en-US" altLang="zh-CN" dirty="0" err="1" smtClean="0"/>
              <a:t>vga</a:t>
            </a:r>
            <a:r>
              <a:rPr lang="zh-CN" altLang="en-US" dirty="0" smtClean="0"/>
              <a:t>视频接口，可以接鼠键。</a:t>
            </a:r>
            <a:r>
              <a:rPr lang="en-US" altLang="zh-CN" dirty="0" smtClean="0"/>
              <a:t>Done</a:t>
            </a:r>
            <a:endParaRPr lang="zh-CN" altLang="en-US" dirty="0" smtClean="0"/>
          </a:p>
          <a:p>
            <a:pPr>
              <a:lnSpc>
                <a:spcPct val="80000"/>
              </a:lnSpc>
              <a:defRPr sz="900"/>
            </a:pPr>
            <a:endParaRPr lang="zh-CN" altLang="en-US" dirty="0" smtClean="0"/>
          </a:p>
          <a:p>
            <a:pPr>
              <a:lnSpc>
                <a:spcPct val="80000"/>
              </a:lnSpc>
              <a:defRPr sz="900"/>
            </a:pPr>
            <a:r>
              <a:rPr lang="zh-CN" altLang="en-US" dirty="0" smtClean="0"/>
              <a:t>还可以举个例子，刚才的那个具体页面 就是一个封装体。。。</a:t>
            </a:r>
          </a:p>
          <a:p>
            <a:pPr>
              <a:lnSpc>
                <a:spcPct val="80000"/>
              </a:lnSpc>
              <a:defRPr sz="900"/>
            </a:pPr>
            <a:r>
              <a:rPr dirty="0"/>
              <a:t/>
            </a:r>
            <a:br>
              <a:rPr dirty="0"/>
            </a:br>
            <a:r>
              <a:rPr dirty="0"/>
              <a:t/>
            </a:r>
            <a:br>
              <a:rPr dirty="0"/>
            </a:br>
            <a:r>
              <a:rPr dirty="0"/>
              <a:t>4. 多态性：</a:t>
            </a:r>
            <a:br>
              <a:rPr dirty="0"/>
            </a:br>
            <a:r>
              <a:rPr lang="zh-CN" altLang="en-US" sz="900" b="0" i="0" dirty="0" smtClean="0">
                <a:effectLst/>
                <a:latin typeface="+mj-lt"/>
                <a:ea typeface="+mj-ea"/>
                <a:cs typeface="+mj-cs"/>
                <a:sym typeface="Calibri"/>
              </a:rPr>
              <a:t>总的来说，方法的重写、重载与动态链接构成多态性</a:t>
            </a:r>
            <a:r>
              <a:rPr dirty="0"/>
              <a:t/>
            </a:r>
            <a:br>
              <a:rPr dirty="0"/>
            </a:br>
            <a:r>
              <a:rPr dirty="0"/>
              <a:t>　　多态性是指允许不同类的对象对同一消息作出响应</a:t>
            </a:r>
            <a:r>
              <a:rPr dirty="0" smtClean="0"/>
              <a:t>。</a:t>
            </a:r>
            <a:endParaRPr lang="zh-CN" altLang="en-US" dirty="0" smtClean="0"/>
          </a:p>
          <a:p>
            <a:pPr>
              <a:lnSpc>
                <a:spcPct val="80000"/>
              </a:lnSpc>
              <a:defRPr sz="900"/>
            </a:pPr>
            <a:endParaRPr lang="zh-CN" altLang="en-US" dirty="0" smtClean="0"/>
          </a:p>
          <a:p>
            <a:pPr>
              <a:lnSpc>
                <a:spcPct val="80000"/>
              </a:lnSpc>
              <a:defRPr sz="900"/>
            </a:pPr>
            <a:r>
              <a:rPr lang="zh-CN" altLang="en-US" dirty="0" smtClean="0"/>
              <a:t>刚才举得那个基础页面的</a:t>
            </a:r>
            <a:endParaRPr dirty="0"/>
          </a:p>
        </p:txBody>
      </p:sp>
    </p:spTree>
    <p:extLst>
      <p:ext uri="{BB962C8B-B14F-4D97-AF65-F5344CB8AC3E}">
        <p14:creationId xmlns:p14="http://schemas.microsoft.com/office/powerpoint/2010/main" val="401937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rPr lang="zh-CN" altLang="en-US" sz="1200" b="0" i="0" dirty="0" smtClean="0">
                <a:effectLst/>
                <a:latin typeface="+mj-lt"/>
                <a:ea typeface="+mj-ea"/>
                <a:cs typeface="+mj-cs"/>
                <a:sym typeface="Calibri"/>
              </a:rPr>
              <a:t>单一职责原则</a:t>
            </a:r>
            <a:r>
              <a:rPr lang="en-US" altLang="zh-CN" sz="1200" b="0" i="0" dirty="0" smtClean="0">
                <a:effectLst/>
                <a:latin typeface="+mj-lt"/>
                <a:ea typeface="+mj-ea"/>
                <a:cs typeface="+mj-cs"/>
                <a:sym typeface="Calibri"/>
              </a:rPr>
              <a:t>SRP(Single Responsibility Principle)</a:t>
            </a:r>
            <a:br>
              <a:rPr lang="en-US" altLang="zh-CN" sz="1200" b="0" i="0" dirty="0" smtClean="0">
                <a:effectLst/>
                <a:latin typeface="+mj-lt"/>
                <a:ea typeface="+mj-ea"/>
                <a:cs typeface="+mj-cs"/>
                <a:sym typeface="Calibri"/>
              </a:rPr>
            </a:br>
            <a:r>
              <a:rPr lang="zh-CN" altLang="en-US" sz="1200" b="0" i="0" dirty="0" smtClean="0">
                <a:effectLst/>
                <a:latin typeface="+mj-lt"/>
                <a:ea typeface="+mj-ea"/>
                <a:cs typeface="+mj-cs"/>
                <a:sym typeface="Calibri"/>
              </a:rPr>
              <a:t>是指一个类的功能要单一，不能包罗万象。如同一个人一样，分配的工作不能太多，否则一天到晚虽然忙忙碌碌的，但效率却高不起来。</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开放封闭原则</a:t>
            </a:r>
            <a:r>
              <a:rPr lang="en-US" altLang="zh-CN" sz="1200" b="0" i="0" dirty="0" smtClean="0">
                <a:effectLst/>
                <a:latin typeface="+mj-lt"/>
                <a:ea typeface="+mj-ea"/>
                <a:cs typeface="+mj-cs"/>
                <a:sym typeface="Calibri"/>
              </a:rPr>
              <a:t>OCP(Open</a:t>
            </a:r>
            <a:r>
              <a:rPr lang="zh-CN" altLang="en-US" sz="1200" b="0" i="0" dirty="0" smtClean="0">
                <a:effectLst/>
                <a:latin typeface="+mj-lt"/>
                <a:ea typeface="+mj-ea"/>
                <a:cs typeface="+mj-cs"/>
                <a:sym typeface="Calibri"/>
              </a:rPr>
              <a:t>－</a:t>
            </a:r>
            <a:r>
              <a:rPr lang="en-US" altLang="zh-CN" sz="1200" b="0" i="0" dirty="0" smtClean="0">
                <a:effectLst/>
                <a:latin typeface="+mj-lt"/>
                <a:ea typeface="+mj-ea"/>
                <a:cs typeface="+mj-cs"/>
                <a:sym typeface="Calibri"/>
              </a:rPr>
              <a:t>Close Principle) </a:t>
            </a:r>
            <a:br>
              <a:rPr lang="en-US" altLang="zh-CN" sz="1200" b="0" i="0" dirty="0" smtClean="0">
                <a:effectLst/>
                <a:latin typeface="+mj-lt"/>
                <a:ea typeface="+mj-ea"/>
                <a:cs typeface="+mj-cs"/>
                <a:sym typeface="Calibri"/>
              </a:rPr>
            </a:br>
            <a:r>
              <a:rPr lang="zh-CN" altLang="en-US" sz="1200" b="0" i="0" dirty="0" smtClean="0">
                <a:effectLst/>
                <a:latin typeface="+mj-lt"/>
                <a:ea typeface="+mj-ea"/>
                <a:cs typeface="+mj-cs"/>
                <a:sym typeface="Calibri"/>
              </a:rPr>
              <a:t>一个模块在扩展性方面应该是开放的而在更改性方面应该是封闭的。比如：一个网络模块，原来只服务端功能，而现在要加入客户端功能，</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那么应当在不用修改服务端功能代码的前提下，就能够增加客户端功能的实现代码，这要求在设计之初，就应当将服务端和客户端分开，公共部分抽象出来。</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替换原则</a:t>
            </a:r>
            <a:r>
              <a:rPr lang="en-US" altLang="zh-CN" sz="1200" b="0" i="0" dirty="0" smtClean="0">
                <a:effectLst/>
                <a:latin typeface="+mj-lt"/>
                <a:ea typeface="+mj-ea"/>
                <a:cs typeface="+mj-cs"/>
                <a:sym typeface="Calibri"/>
              </a:rPr>
              <a:t>(the </a:t>
            </a:r>
            <a:r>
              <a:rPr lang="en-US" altLang="zh-CN" sz="1200" b="0" i="0" dirty="0" err="1" smtClean="0">
                <a:effectLst/>
                <a:latin typeface="+mj-lt"/>
                <a:ea typeface="+mj-ea"/>
                <a:cs typeface="+mj-cs"/>
                <a:sym typeface="Calibri"/>
              </a:rPr>
              <a:t>Liskov</a:t>
            </a:r>
            <a:r>
              <a:rPr lang="en-US" altLang="zh-CN" sz="1200" b="0" i="0" dirty="0" smtClean="0">
                <a:effectLst/>
                <a:latin typeface="+mj-lt"/>
                <a:ea typeface="+mj-ea"/>
                <a:cs typeface="+mj-cs"/>
                <a:sym typeface="Calibri"/>
              </a:rPr>
              <a:t> Substitution Principle LSP) </a:t>
            </a:r>
            <a:br>
              <a:rPr lang="en-US" altLang="zh-CN" sz="1200" b="0" i="0" dirty="0" smtClean="0">
                <a:effectLst/>
                <a:latin typeface="+mj-lt"/>
                <a:ea typeface="+mj-ea"/>
                <a:cs typeface="+mj-cs"/>
                <a:sym typeface="Calibri"/>
              </a:rPr>
            </a:br>
            <a:r>
              <a:rPr lang="zh-CN" altLang="en-US" sz="1200" b="0" i="0" dirty="0" smtClean="0">
                <a:effectLst/>
                <a:latin typeface="+mj-lt"/>
                <a:ea typeface="+mj-ea"/>
                <a:cs typeface="+mj-cs"/>
                <a:sym typeface="Calibri"/>
              </a:rPr>
              <a:t>子类应当可以替换父类并出现在父类能够出现的任何地方。比如：公司搞年度晚会，所有员工可以参加抽奖，那么不管是老员工还是新员工，</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也不管是总部员工还是外派员工，都应当可以参加抽奖，否则这公司就不和谐了。</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依赖原则</a:t>
            </a:r>
            <a:r>
              <a:rPr lang="en-US" altLang="zh-CN" sz="1200" b="0" i="0" dirty="0" smtClean="0">
                <a:effectLst/>
                <a:latin typeface="+mj-lt"/>
                <a:ea typeface="+mj-ea"/>
                <a:cs typeface="+mj-cs"/>
                <a:sym typeface="Calibri"/>
              </a:rPr>
              <a:t>(the Dependency Inversion Principle DIP) </a:t>
            </a:r>
            <a:r>
              <a:rPr lang="zh-CN" altLang="en-US" sz="1200" b="0" i="0" dirty="0" smtClean="0">
                <a:effectLst/>
                <a:latin typeface="+mj-lt"/>
                <a:ea typeface="+mj-ea"/>
                <a:cs typeface="+mj-cs"/>
                <a:sym typeface="Calibri"/>
              </a:rPr>
              <a:t>具体依赖抽象，上层依赖下层。假设</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是较</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低的模块，但</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需要使用到</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的功能，</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这个时候，</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不应当直接使用</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中的具体类： 而应当由</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定义一抽象接口，并由</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来实现这个抽象接口，</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只使用这个抽象接口：这样就达到</a:t>
            </a:r>
            <a:br>
              <a:rPr lang="zh-CN" altLang="en-US" sz="1200" b="0" i="0" dirty="0" smtClean="0">
                <a:effectLst/>
                <a:latin typeface="+mj-lt"/>
                <a:ea typeface="+mj-ea"/>
                <a:cs typeface="+mj-cs"/>
                <a:sym typeface="Calibri"/>
              </a:rPr>
            </a:br>
            <a:r>
              <a:rPr lang="zh-CN" altLang="en-US" sz="1200" b="0" i="0" dirty="0" smtClean="0">
                <a:effectLst/>
                <a:latin typeface="+mj-lt"/>
                <a:ea typeface="+mj-ea"/>
                <a:cs typeface="+mj-cs"/>
                <a:sym typeface="Calibri"/>
              </a:rPr>
              <a:t>了依赖倒置的目的，</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也解除了对</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的依赖，反过来是</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依赖于</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定义的抽象接口。通过上层模块难以避免依赖下层模块，假如</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也直接依赖</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的实现，那么就可能造成循环依赖。一个常见的问题就是编译</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模块时需要直接包含到</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模块的</a:t>
            </a:r>
            <a:r>
              <a:rPr lang="en-US" altLang="zh-CN" sz="1200" b="0" i="0" dirty="0" err="1" smtClean="0">
                <a:effectLst/>
                <a:latin typeface="+mj-lt"/>
                <a:ea typeface="+mj-ea"/>
                <a:cs typeface="+mj-cs"/>
                <a:sym typeface="Calibri"/>
              </a:rPr>
              <a:t>cpp</a:t>
            </a:r>
            <a:r>
              <a:rPr lang="zh-CN" altLang="en-US" sz="1200" b="0" i="0" dirty="0" smtClean="0">
                <a:effectLst/>
                <a:latin typeface="+mj-lt"/>
                <a:ea typeface="+mj-ea"/>
                <a:cs typeface="+mj-cs"/>
                <a:sym typeface="Calibri"/>
              </a:rPr>
              <a:t>文件，而编译</a:t>
            </a:r>
            <a:r>
              <a:rPr lang="en-US" altLang="zh-CN" sz="1200" b="0" i="0" dirty="0" smtClean="0">
                <a:effectLst/>
                <a:latin typeface="+mj-lt"/>
                <a:ea typeface="+mj-ea"/>
                <a:cs typeface="+mj-cs"/>
                <a:sym typeface="Calibri"/>
              </a:rPr>
              <a:t>B</a:t>
            </a:r>
            <a:r>
              <a:rPr lang="zh-CN" altLang="en-US" sz="1200" b="0" i="0" dirty="0" smtClean="0">
                <a:effectLst/>
                <a:latin typeface="+mj-lt"/>
                <a:ea typeface="+mj-ea"/>
                <a:cs typeface="+mj-cs"/>
                <a:sym typeface="Calibri"/>
              </a:rPr>
              <a:t>时同样要直接包含到</a:t>
            </a:r>
            <a:r>
              <a:rPr lang="en-US" altLang="zh-CN" sz="1200" b="0" i="0" dirty="0" smtClean="0">
                <a:effectLst/>
                <a:latin typeface="+mj-lt"/>
                <a:ea typeface="+mj-ea"/>
                <a:cs typeface="+mj-cs"/>
                <a:sym typeface="Calibri"/>
              </a:rPr>
              <a:t>A</a:t>
            </a:r>
            <a:r>
              <a:rPr lang="zh-CN" altLang="en-US" sz="1200" b="0" i="0" dirty="0" smtClean="0">
                <a:effectLst/>
                <a:latin typeface="+mj-lt"/>
                <a:ea typeface="+mj-ea"/>
                <a:cs typeface="+mj-cs"/>
                <a:sym typeface="Calibri"/>
              </a:rPr>
              <a:t>的</a:t>
            </a:r>
            <a:r>
              <a:rPr lang="en-US" altLang="zh-CN" sz="1200" b="0" i="0" dirty="0" err="1" smtClean="0">
                <a:effectLst/>
                <a:latin typeface="+mj-lt"/>
                <a:ea typeface="+mj-ea"/>
                <a:cs typeface="+mj-cs"/>
                <a:sym typeface="Calibri"/>
              </a:rPr>
              <a:t>cpp</a:t>
            </a:r>
            <a:r>
              <a:rPr lang="zh-CN" altLang="en-US" sz="1200" b="0" i="0" dirty="0" smtClean="0">
                <a:effectLst/>
                <a:latin typeface="+mj-lt"/>
                <a:ea typeface="+mj-ea"/>
                <a:cs typeface="+mj-cs"/>
                <a:sym typeface="Calibri"/>
              </a:rPr>
              <a:t>文件。</a:t>
            </a:r>
          </a:p>
          <a:p>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接口分离原则</a:t>
            </a:r>
            <a:r>
              <a:rPr lang="en-US" altLang="zh-CN" sz="1200" b="0" i="0" dirty="0" smtClean="0">
                <a:effectLst/>
                <a:latin typeface="+mj-lt"/>
                <a:ea typeface="+mj-ea"/>
                <a:cs typeface="+mj-cs"/>
                <a:sym typeface="Calibri"/>
              </a:rPr>
              <a:t>(the Interface Segregation Principle ISP) </a:t>
            </a:r>
            <a:br>
              <a:rPr lang="en-US" altLang="zh-CN" sz="1200" b="0" i="0" dirty="0" smtClean="0">
                <a:effectLst/>
                <a:latin typeface="+mj-lt"/>
                <a:ea typeface="+mj-ea"/>
                <a:cs typeface="+mj-cs"/>
                <a:sym typeface="Calibri"/>
              </a:rPr>
            </a:br>
            <a:r>
              <a:rPr lang="zh-CN" altLang="en-US" sz="1200" b="0" i="0" dirty="0" smtClean="0">
                <a:effectLst/>
                <a:latin typeface="+mj-lt"/>
                <a:ea typeface="+mj-ea"/>
                <a:cs typeface="+mj-cs"/>
                <a:sym typeface="Calibri"/>
              </a:rPr>
              <a:t>模块间要通过抽象接口隔离开，而不是通过具体的类强耦合起来</a:t>
            </a:r>
          </a:p>
          <a:p>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合成聚合</a:t>
            </a:r>
          </a:p>
          <a:p>
            <a:endParaRPr lang="zh-CN" altLang="en-US" sz="1200" b="0" i="0" dirty="0" smtClean="0">
              <a:effectLst/>
              <a:latin typeface="+mj-lt"/>
              <a:ea typeface="+mj-ea"/>
              <a:cs typeface="+mj-cs"/>
              <a:sym typeface="Calibri"/>
            </a:endParaRPr>
          </a:p>
          <a:p>
            <a:endParaRPr lang="zh-CN" altLang="en-US" sz="1200" b="0" i="0" dirty="0" smtClean="0">
              <a:effectLst/>
              <a:latin typeface="+mj-lt"/>
              <a:ea typeface="+mj-ea"/>
              <a:cs typeface="+mj-cs"/>
              <a:sym typeface="Calibri"/>
            </a:endParaRPr>
          </a:p>
          <a:p>
            <a:pPr>
              <a:lnSpc>
                <a:spcPct val="80000"/>
              </a:lnSpc>
              <a:defRPr sz="300"/>
            </a:pPr>
            <a:endParaRPr dirty="0"/>
          </a:p>
        </p:txBody>
      </p:sp>
    </p:spTree>
    <p:extLst>
      <p:ext uri="{BB962C8B-B14F-4D97-AF65-F5344CB8AC3E}">
        <p14:creationId xmlns:p14="http://schemas.microsoft.com/office/powerpoint/2010/main" val="1522400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72000"/>
              </a:lnSpc>
              <a:defRPr sz="600">
                <a:solidFill>
                  <a:srgbClr val="0000FF"/>
                </a:solidFill>
                <a:latin typeface="宋体"/>
                <a:ea typeface="宋体"/>
                <a:cs typeface="宋体"/>
                <a:sym typeface="宋体"/>
              </a:defRPr>
            </a:pPr>
            <a:r>
              <a:t>res/drawable</a:t>
            </a:r>
            <a:r>
              <a:rPr>
                <a:solidFill>
                  <a:srgbClr val="000000"/>
                </a:solidFill>
              </a:rPr>
              <a:t> 专门存放png、jpg等图标文件。在代码中使用getResources().getDrawable(resourceId)获取该目录下的资源。</a:t>
            </a:r>
            <a:endParaRPr sz="500"/>
          </a:p>
          <a:p>
            <a:pPr>
              <a:lnSpc>
                <a:spcPct val="72000"/>
              </a:lnSpc>
              <a:defRPr sz="600">
                <a:solidFill>
                  <a:srgbClr val="0000FF"/>
                </a:solidFill>
                <a:latin typeface="宋体"/>
                <a:ea typeface="宋体"/>
                <a:cs typeface="宋体"/>
                <a:sym typeface="宋体"/>
              </a:defRPr>
            </a:pPr>
            <a:r>
              <a:t>res/layout</a:t>
            </a:r>
            <a:r>
              <a:rPr>
                <a:solidFill>
                  <a:srgbClr val="000000"/>
                </a:solidFill>
              </a:rPr>
              <a:t> 专门存放xml界面文件，xml界面文件和HTML文件一样，主要用于显示用户操作界面。</a:t>
            </a:r>
            <a:endParaRPr sz="500"/>
          </a:p>
          <a:p>
            <a:pPr>
              <a:lnSpc>
                <a:spcPct val="72000"/>
              </a:lnSpc>
              <a:defRPr sz="600">
                <a:solidFill>
                  <a:srgbClr val="0000FF"/>
                </a:solidFill>
                <a:latin typeface="宋体"/>
                <a:ea typeface="宋体"/>
                <a:cs typeface="宋体"/>
                <a:sym typeface="宋体"/>
              </a:defRPr>
            </a:pPr>
            <a:r>
              <a:t>res/values </a:t>
            </a:r>
            <a:r>
              <a:rPr>
                <a:solidFill>
                  <a:srgbClr val="000000"/>
                </a:solidFill>
              </a:rPr>
              <a:t>专门存放应用使用到的各种类型数据。不同类型的数据存放在不同的文件中，如下：</a:t>
            </a:r>
            <a:endParaRPr sz="1400"/>
          </a:p>
          <a:p>
            <a:pPr lvl="1" indent="457200">
              <a:lnSpc>
                <a:spcPct val="72000"/>
              </a:lnSpc>
              <a:defRPr sz="600">
                <a:latin typeface="宋体"/>
                <a:ea typeface="宋体"/>
                <a:cs typeface="宋体"/>
                <a:sym typeface="宋体"/>
              </a:defRPr>
            </a:pPr>
            <a:r>
              <a:t>· strings.xml 定义字符串和数值，在Activity中使用getResources().getString(resourceId) 或getResources().getText(resourceId)取得资源。它的作用和struts中的国际化资源文件一样。</a:t>
            </a:r>
            <a:endParaRPr sz="1400"/>
          </a:p>
          <a:p>
            <a:pPr lvl="2" indent="914400">
              <a:lnSpc>
                <a:spcPct val="72000"/>
              </a:lnSpc>
              <a:defRPr sz="600">
                <a:latin typeface="宋体"/>
                <a:ea typeface="宋体"/>
                <a:cs typeface="宋体"/>
                <a:sym typeface="宋体"/>
              </a:defRPr>
            </a:pPr>
            <a:r>
              <a:t>&lt;?xml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&lt;string name="itcast"&gt;传智播客&lt;/string&gt;</a:t>
            </a:r>
            <a:endParaRPr sz="500"/>
          </a:p>
          <a:p>
            <a:pPr lvl="2" indent="914400">
              <a:lnSpc>
                <a:spcPct val="72000"/>
              </a:lnSpc>
              <a:defRPr sz="600">
                <a:latin typeface="宋体"/>
                <a:ea typeface="宋体"/>
                <a:cs typeface="宋体"/>
                <a:sym typeface="宋体"/>
              </a:defRPr>
            </a:pPr>
            <a:r>
              <a:t>&lt;/resources&gt;</a:t>
            </a:r>
            <a:endParaRPr sz="500"/>
          </a:p>
          <a:p>
            <a:pPr lvl="1" indent="4572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arrays.xml 定义数组。</a:t>
            </a:r>
            <a:endParaRPr sz="1400"/>
          </a:p>
          <a:p>
            <a:pPr lvl="2" indent="914400">
              <a:lnSpc>
                <a:spcPct val="72000"/>
              </a:lnSpc>
              <a:defRPr sz="600">
                <a:latin typeface="宋体"/>
                <a:ea typeface="宋体"/>
                <a:cs typeface="宋体"/>
                <a:sym typeface="宋体"/>
              </a:defRPr>
            </a:pPr>
            <a:r>
              <a:t>&lt;?xml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&lt;string-array name="colors"&gt;</a:t>
            </a:r>
            <a:endParaRPr sz="500"/>
          </a:p>
          <a:p>
            <a:pPr lvl="2" indent="914400">
              <a:lnSpc>
                <a:spcPct val="72000"/>
              </a:lnSpc>
              <a:defRPr sz="600">
                <a:latin typeface="宋体"/>
                <a:ea typeface="宋体"/>
                <a:cs typeface="宋体"/>
                <a:sym typeface="宋体"/>
              </a:defRPr>
            </a:pPr>
            <a:r>
              <a:t>		&lt;item&gt;red&lt;/item&gt;</a:t>
            </a:r>
            <a:endParaRPr sz="500"/>
          </a:p>
          <a:p>
            <a:pPr lvl="2" indent="914400">
              <a:lnSpc>
                <a:spcPct val="72000"/>
              </a:lnSpc>
              <a:defRPr sz="600">
                <a:latin typeface="宋体"/>
                <a:ea typeface="宋体"/>
                <a:cs typeface="宋体"/>
                <a:sym typeface="宋体"/>
              </a:defRPr>
            </a:pPr>
            <a:r>
              <a:t>		&lt;item&gt;yellow&lt;/item&gt;     </a:t>
            </a:r>
            <a:endParaRPr sz="500"/>
          </a:p>
          <a:p>
            <a:pPr lvl="2" indent="914400">
              <a:lnSpc>
                <a:spcPct val="72000"/>
              </a:lnSpc>
              <a:defRPr sz="600">
                <a:latin typeface="宋体"/>
                <a:ea typeface="宋体"/>
                <a:cs typeface="宋体"/>
                <a:sym typeface="宋体"/>
              </a:defRPr>
            </a:pPr>
            <a:r>
              <a:t>		&lt;item&gt;green&lt;/item&gt;     </a:t>
            </a:r>
            <a:endParaRPr sz="500"/>
          </a:p>
          <a:p>
            <a:pPr lvl="2" indent="914400">
              <a:lnSpc>
                <a:spcPct val="72000"/>
              </a:lnSpc>
              <a:defRPr sz="600">
                <a:latin typeface="宋体"/>
                <a:ea typeface="宋体"/>
                <a:cs typeface="宋体"/>
                <a:sym typeface="宋体"/>
              </a:defRPr>
            </a:pPr>
            <a:r>
              <a:t>		&lt;item&gt;blue&lt;/item&gt;   </a:t>
            </a:r>
            <a:endParaRPr sz="500"/>
          </a:p>
          <a:p>
            <a:pPr lvl="2" indent="914400">
              <a:lnSpc>
                <a:spcPct val="72000"/>
              </a:lnSpc>
              <a:defRPr sz="600">
                <a:latin typeface="宋体"/>
                <a:ea typeface="宋体"/>
                <a:cs typeface="宋体"/>
                <a:sym typeface="宋体"/>
              </a:defRPr>
            </a:pPr>
            <a:r>
              <a:t>	&lt;/string-array&gt;</a:t>
            </a:r>
            <a:endParaRPr sz="500"/>
          </a:p>
          <a:p>
            <a:pPr lvl="2" indent="914400">
              <a:lnSpc>
                <a:spcPct val="72000"/>
              </a:lnSpc>
              <a:defRPr sz="600">
                <a:latin typeface="宋体"/>
                <a:ea typeface="宋体"/>
                <a:cs typeface="宋体"/>
                <a:sym typeface="宋体"/>
              </a:defRPr>
            </a:pPr>
            <a:r>
              <a:t>&lt;/resources&gt;</a:t>
            </a:r>
            <a:endParaRPr sz="500"/>
          </a:p>
          <a:p>
            <a:pPr lvl="1" indent="4572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colors.xml 定义颜色和颜色字串数值，你可以在Activity中使用getResources().getDrawable(resourceId) 以及getResources().getColor(resourceId)取得这些资源。例子如下：</a:t>
            </a:r>
            <a:endParaRPr sz="1400"/>
          </a:p>
          <a:p>
            <a:pPr lvl="1" indent="457200">
              <a:lnSpc>
                <a:spcPct val="72000"/>
              </a:lnSpc>
              <a:defRPr sz="600">
                <a:latin typeface="宋体"/>
                <a:ea typeface="宋体"/>
                <a:cs typeface="宋体"/>
                <a:sym typeface="宋体"/>
              </a:defRPr>
            </a:pPr>
            <a:r>
              <a:t>      &lt;?xml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&lt;color name="contents_text"&gt;#ff0000&lt;/color&gt;</a:t>
            </a:r>
            <a:endParaRPr sz="500"/>
          </a:p>
          <a:p>
            <a:pPr lvl="2" indent="914400">
              <a:lnSpc>
                <a:spcPct val="72000"/>
              </a:lnSpc>
              <a:defRPr sz="600">
                <a:latin typeface="宋体"/>
                <a:ea typeface="宋体"/>
                <a:cs typeface="宋体"/>
                <a:sym typeface="宋体"/>
              </a:defRPr>
            </a:pPr>
            <a:r>
              <a:t>&lt;/resources&gt;</a:t>
            </a:r>
            <a:endParaRPr sz="500"/>
          </a:p>
          <a:p>
            <a:pPr lvl="1" indent="4572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dimens.xml 定义尺寸数据，在Activity中使用getResources().getDimension(resourceId) 取得这些资源</a:t>
            </a:r>
            <a:endParaRPr sz="1400"/>
          </a:p>
          <a:p>
            <a:pPr lvl="1" indent="457200">
              <a:lnSpc>
                <a:spcPct val="72000"/>
              </a:lnSpc>
              <a:defRPr sz="600">
                <a:latin typeface="宋体"/>
                <a:ea typeface="宋体"/>
                <a:cs typeface="宋体"/>
                <a:sym typeface="宋体"/>
              </a:defRPr>
            </a:pPr>
            <a:r>
              <a:t>      &lt;?xml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&lt;dimen name="key_height"&gt;50dip&lt;/dimen&gt;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styles.xml 定义样式。</a:t>
            </a:r>
            <a:endParaRPr sz="1400"/>
          </a:p>
          <a:p>
            <a:pPr lvl="2" indent="914400">
              <a:lnSpc>
                <a:spcPct val="72000"/>
              </a:lnSpc>
              <a:defRPr sz="600">
                <a:latin typeface="宋体"/>
                <a:ea typeface="宋体"/>
                <a:cs typeface="宋体"/>
                <a:sym typeface="宋体"/>
              </a:defRPr>
            </a:pPr>
            <a:r>
              <a:t>&lt;?xml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&lt;style name="itcastText" parent="@style/Text"&gt;</a:t>
            </a:r>
            <a:endParaRPr sz="500"/>
          </a:p>
          <a:p>
            <a:pPr lvl="2" indent="914400">
              <a:lnSpc>
                <a:spcPct val="72000"/>
              </a:lnSpc>
              <a:defRPr sz="600">
                <a:latin typeface="宋体"/>
                <a:ea typeface="宋体"/>
                <a:cs typeface="宋体"/>
                <a:sym typeface="宋体"/>
              </a:defRPr>
            </a:pPr>
            <a:r>
              <a:t>		&lt;item name="android:textSize"&gt;18sp&lt;/item&gt;</a:t>
            </a:r>
            <a:endParaRPr sz="500"/>
          </a:p>
          <a:p>
            <a:pPr lvl="2" indent="914400">
              <a:lnSpc>
                <a:spcPct val="72000"/>
              </a:lnSpc>
              <a:defRPr sz="600">
                <a:latin typeface="宋体"/>
                <a:ea typeface="宋体"/>
                <a:cs typeface="宋体"/>
                <a:sym typeface="宋体"/>
              </a:defRPr>
            </a:pPr>
            <a:r>
              <a:t>		&lt;item name="android:textColor"&gt;</a:t>
            </a:r>
            <a:r>
              <a:rPr sz="500">
                <a:latin typeface="+mj-lt"/>
                <a:ea typeface="+mj-ea"/>
                <a:cs typeface="+mj-cs"/>
                <a:sym typeface="Calibri"/>
              </a:rPr>
              <a:t>#0066FF</a:t>
            </a:r>
            <a:r>
              <a:t>&lt;/item&gt;</a:t>
            </a:r>
            <a:endParaRPr sz="500"/>
          </a:p>
          <a:p>
            <a:pPr lvl="2" indent="914400">
              <a:lnSpc>
                <a:spcPct val="72000"/>
              </a:lnSpc>
              <a:defRPr sz="600">
                <a:latin typeface="宋体"/>
                <a:ea typeface="宋体"/>
                <a:cs typeface="宋体"/>
                <a:sym typeface="宋体"/>
              </a:defRPr>
            </a:pPr>
            <a:r>
              <a:t>	&lt;/style&gt;</a:t>
            </a:r>
            <a:endParaRPr sz="500"/>
          </a:p>
          <a:p>
            <a:pPr lvl="2" indent="914400">
              <a:lnSpc>
                <a:spcPct val="72000"/>
              </a:lnSpc>
              <a:defRPr sz="600">
                <a:latin typeface="宋体"/>
                <a:ea typeface="宋体"/>
                <a:cs typeface="宋体"/>
                <a:sym typeface="宋体"/>
              </a:defRPr>
            </a:pPr>
            <a:r>
              <a:t>&lt;/resources&gt; </a:t>
            </a:r>
            <a:endParaRPr sz="500"/>
          </a:p>
          <a:p>
            <a:pPr lvl="2" indent="914400">
              <a:lnSpc>
                <a:spcPct val="72000"/>
              </a:lnSpc>
              <a:defRPr sz="1400">
                <a:solidFill>
                  <a:srgbClr val="0000FF"/>
                </a:solidFill>
                <a:latin typeface="宋体"/>
                <a:ea typeface="宋体"/>
                <a:cs typeface="宋体"/>
                <a:sym typeface="宋体"/>
              </a:defRPr>
            </a:pPr>
            <a:endParaRPr sz="500"/>
          </a:p>
          <a:p>
            <a:pPr>
              <a:lnSpc>
                <a:spcPct val="72000"/>
              </a:lnSpc>
              <a:defRPr sz="600">
                <a:latin typeface="宋体"/>
                <a:ea typeface="宋体"/>
                <a:cs typeface="宋体"/>
                <a:sym typeface="宋体"/>
              </a:defRPr>
            </a:pPr>
            <a:r>
              <a:t>res/anim/ 存放定义动画的XML文件。</a:t>
            </a:r>
            <a:endParaRPr sz="1400">
              <a:solidFill>
                <a:srgbClr val="0000FF"/>
              </a:solidFill>
            </a:endParaRPr>
          </a:p>
          <a:p>
            <a:pPr>
              <a:lnSpc>
                <a:spcPct val="72000"/>
              </a:lnSpc>
              <a:defRPr sz="600">
                <a:latin typeface="宋体"/>
                <a:ea typeface="宋体"/>
                <a:cs typeface="宋体"/>
                <a:sym typeface="宋体"/>
              </a:defRPr>
            </a:pPr>
            <a:r>
              <a:t>res/xml/ 在Activity中使用getResources().getXML()读取该目录下的XML资源文件。</a:t>
            </a:r>
            <a:endParaRPr sz="1400"/>
          </a:p>
          <a:p>
            <a:pPr>
              <a:lnSpc>
                <a:spcPct val="72000"/>
              </a:lnSpc>
              <a:defRPr sz="600">
                <a:latin typeface="宋体"/>
                <a:ea typeface="宋体"/>
                <a:cs typeface="宋体"/>
                <a:sym typeface="宋体"/>
              </a:defRPr>
            </a:pPr>
            <a:r>
              <a:t>res/raw/ 该目录用于存放应用使用到的原始文件，如音效文件等。编译软件时，这些数据不会被编译，它们被直接加入到程序安装包里。 为了在程序中使用这些资源，你可以调用getResources().openRawResource(ID) , 参数ID形式：R.raw.somefilename</a:t>
            </a:r>
            <a:r>
              <a:rPr i="1"/>
              <a:t>。</a:t>
            </a:r>
            <a:endParaRPr sz="1400"/>
          </a:p>
          <a:p>
            <a:pPr>
              <a:lnSpc>
                <a:spcPct val="72000"/>
              </a:lnSpc>
              <a:defRPr sz="600">
                <a:latin typeface="宋体"/>
                <a:ea typeface="宋体"/>
                <a:cs typeface="宋体"/>
                <a:sym typeface="宋体"/>
              </a:defRPr>
            </a:pPr>
            <a:r>
              <a:rPr sz="1400"/>
              <a:t/>
            </a:r>
            <a:br>
              <a:rPr sz="1400"/>
            </a:br>
            <a:endParaRPr sz="1400"/>
          </a:p>
        </p:txBody>
      </p:sp>
    </p:spTree>
    <p:extLst>
      <p:ext uri="{BB962C8B-B14F-4D97-AF65-F5344CB8AC3E}">
        <p14:creationId xmlns:p14="http://schemas.microsoft.com/office/powerpoint/2010/main" val="51830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  回顾一下手机发展史、</a:t>
            </a:r>
          </a:p>
          <a:p>
            <a:endParaRPr kumimoji="1" lang="zh-CN" altLang="en-US" dirty="0" smtClean="0"/>
          </a:p>
          <a:p>
            <a:r>
              <a:rPr kumimoji="1" lang="zh-CN" altLang="en-US" dirty="0" smtClean="0"/>
              <a:t>左边的这位大爷可能大家都不是很熟悉，但也有必要认识下 。 马丁 库帕，俗称大哥大的 创始人</a:t>
            </a:r>
          </a:p>
          <a:p>
            <a:endParaRPr kumimoji="1" lang="zh-CN" altLang="en-US" dirty="0" smtClean="0"/>
          </a:p>
          <a:p>
            <a:r>
              <a:rPr kumimoji="1" lang="zh-CN" altLang="en-US" dirty="0" smtClean="0"/>
              <a:t>但右边这位，估计我就不用多介绍了，相信在坐各位都会认识。</a:t>
            </a:r>
            <a:r>
              <a:rPr kumimoji="1" lang="zh-CN" altLang="en-US" baseline="0" dirty="0" smtClean="0"/>
              <a:t> 乔布斯、大名鼎鼎的苹果之父。  不过在</a:t>
            </a:r>
            <a:r>
              <a:rPr kumimoji="1" lang="en-US" altLang="zh-CN" baseline="0" dirty="0" smtClean="0"/>
              <a:t>2011</a:t>
            </a:r>
            <a:r>
              <a:rPr kumimoji="1" lang="zh-CN" altLang="en-US" baseline="0" dirty="0" smtClean="0"/>
              <a:t>的时候，听说上帝也想用</a:t>
            </a:r>
            <a:r>
              <a:rPr kumimoji="1" lang="en-US" altLang="zh-CN" baseline="0" dirty="0" err="1" smtClean="0"/>
              <a:t>iphone</a:t>
            </a:r>
            <a:r>
              <a:rPr kumimoji="1" lang="zh-CN" altLang="en-US" baseline="0" dirty="0" smtClean="0"/>
              <a:t>了，所以大家懂的</a:t>
            </a:r>
            <a:r>
              <a:rPr kumimoji="1" lang="is-IS" altLang="zh-CN" baseline="0" dirty="0" smtClean="0"/>
              <a:t>…</a:t>
            </a:r>
            <a:endParaRPr kumimoji="1" lang="zh-CN" altLang="en-US" baseline="0" dirty="0" smtClean="0"/>
          </a:p>
          <a:p>
            <a:endParaRPr kumimoji="1" lang="zh-CN" altLang="en-US" baseline="0" dirty="0" smtClean="0"/>
          </a:p>
          <a:p>
            <a:r>
              <a:rPr kumimoji="1" lang="zh-CN" altLang="en-US" baseline="0" dirty="0" smtClean="0"/>
              <a:t>从</a:t>
            </a:r>
            <a:r>
              <a:rPr kumimoji="1" lang="en-US" altLang="zh-CN" baseline="0" dirty="0" smtClean="0"/>
              <a:t>1973</a:t>
            </a:r>
            <a:r>
              <a:rPr kumimoji="1" lang="zh-CN" altLang="en-US" baseline="0" dirty="0" smtClean="0"/>
              <a:t>年的第一台大哥大、到</a:t>
            </a:r>
            <a:r>
              <a:rPr kumimoji="1" lang="en-US" altLang="zh-CN" baseline="0" dirty="0" smtClean="0"/>
              <a:t>2007</a:t>
            </a:r>
            <a:r>
              <a:rPr kumimoji="1" lang="zh-CN" altLang="en-US" baseline="0" dirty="0" smtClean="0"/>
              <a:t>年的</a:t>
            </a:r>
            <a:r>
              <a:rPr kumimoji="1" lang="en-US" altLang="zh-CN" baseline="0" dirty="0" err="1" smtClean="0"/>
              <a:t>iphone</a:t>
            </a:r>
            <a:r>
              <a:rPr kumimoji="1" lang="zh-CN" altLang="en-US" baseline="0" dirty="0" smtClean="0"/>
              <a:t>横空出世，再到近几年的</a:t>
            </a:r>
            <a:r>
              <a:rPr kumimoji="1" lang="en-US" altLang="zh-CN" baseline="0" dirty="0" err="1" smtClean="0"/>
              <a:t>iwatch</a:t>
            </a:r>
            <a:r>
              <a:rPr kumimoji="1" lang="zh-CN" altLang="en-US" baseline="0" dirty="0" smtClean="0"/>
              <a:t>、</a:t>
            </a:r>
            <a:r>
              <a:rPr kumimoji="1" lang="en-US" altLang="zh-CN" baseline="0" dirty="0" smtClean="0"/>
              <a:t>google</a:t>
            </a:r>
            <a:r>
              <a:rPr kumimoji="1" lang="zh-CN" altLang="en-US" baseline="0" dirty="0" smtClean="0"/>
              <a:t>眼镜等等、这</a:t>
            </a:r>
            <a:r>
              <a:rPr kumimoji="1" lang="en-US" altLang="zh-CN" baseline="0" dirty="0" smtClean="0"/>
              <a:t>30</a:t>
            </a:r>
            <a:r>
              <a:rPr kumimoji="1" lang="zh-CN" altLang="en-US" baseline="0" dirty="0" smtClean="0"/>
              <a:t>几年来的发展，可以说见证了手持移动终端 的发展历程。</a:t>
            </a:r>
          </a:p>
          <a:p>
            <a:endParaRPr kumimoji="1" lang="zh-CN" altLang="en-US" baseline="0" dirty="0" smtClean="0"/>
          </a:p>
          <a:p>
            <a:endParaRPr kumimoji="1" lang="zh-CN" altLang="en-US" dirty="0"/>
          </a:p>
        </p:txBody>
      </p:sp>
    </p:spTree>
    <p:extLst>
      <p:ext uri="{BB962C8B-B14F-4D97-AF65-F5344CB8AC3E}">
        <p14:creationId xmlns:p14="http://schemas.microsoft.com/office/powerpoint/2010/main" val="9758089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pPr>
              <a:lnSpc>
                <a:spcPct val="90000"/>
              </a:lnSpc>
              <a:defRPr sz="1400">
                <a:solidFill>
                  <a:srgbClr val="0000FF"/>
                </a:solidFill>
                <a:latin typeface="宋体"/>
                <a:ea typeface="宋体"/>
                <a:cs typeface="宋体"/>
                <a:sym typeface="宋体"/>
              </a:defRPr>
            </a:pPr>
            <a:r>
              <a:t>举个例子区别px和dip： </a:t>
            </a:r>
          </a:p>
          <a:p>
            <a:pPr>
              <a:lnSpc>
                <a:spcPct val="90000"/>
              </a:lnSpc>
              <a:defRPr sz="1400">
                <a:solidFill>
                  <a:srgbClr val="0000FF"/>
                </a:solidFill>
                <a:latin typeface="宋体"/>
                <a:ea typeface="宋体"/>
                <a:cs typeface="宋体"/>
                <a:sym typeface="宋体"/>
              </a:defRPr>
            </a:pPr>
            <a:r>
              <a:t>　　px就是像素，如果用px,就会用实际像素画，比个如吧，用画一条长度为360px的横线，在720P的模拟器上看就是一半的屏宽，而在1080宽的模拟器上看就是1／3的屏宽了。 </a:t>
            </a:r>
          </a:p>
          <a:p>
            <a:pPr>
              <a:lnSpc>
                <a:spcPct val="90000"/>
              </a:lnSpc>
              <a:defRPr sz="1400">
                <a:solidFill>
                  <a:srgbClr val="0000FF"/>
                </a:solidFill>
                <a:latin typeface="宋体"/>
                <a:ea typeface="宋体"/>
                <a:cs typeface="宋体"/>
                <a:sym typeface="宋体"/>
              </a:defRPr>
            </a:pPr>
            <a:endParaRPr/>
          </a:p>
          <a:p>
            <a:pPr>
              <a:lnSpc>
                <a:spcPct val="90000"/>
              </a:lnSpc>
              <a:defRPr sz="1400">
                <a:solidFill>
                  <a:srgbClr val="0000FF"/>
                </a:solidFill>
                <a:latin typeface="宋体"/>
                <a:ea typeface="宋体"/>
                <a:cs typeface="宋体"/>
                <a:sym typeface="宋体"/>
              </a:defRPr>
            </a:pPr>
            <a:r>
              <a:t>   而dip，比如你做一条180dip的横线，无论你在720P还1080P的模拟器上，都是一半屏的长度（当屏幕尺寸不变时）。</a:t>
            </a:r>
          </a:p>
        </p:txBody>
      </p:sp>
    </p:spTree>
    <p:extLst>
      <p:ext uri="{BB962C8B-B14F-4D97-AF65-F5344CB8AC3E}">
        <p14:creationId xmlns:p14="http://schemas.microsoft.com/office/powerpoint/2010/main" val="921252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pPr>
              <a:lnSpc>
                <a:spcPct val="90000"/>
              </a:lnSpc>
            </a:pPr>
            <a:r>
              <a:t>进程理解：一个进程对应一个应用程序</a:t>
            </a:r>
          </a:p>
          <a:p>
            <a:pPr>
              <a:lnSpc>
                <a:spcPct val="90000"/>
              </a:lnSpc>
            </a:pPr>
            <a:endParaRPr/>
          </a:p>
          <a:p>
            <a:pPr>
              <a:lnSpc>
                <a:spcPct val="90000"/>
              </a:lnSpc>
            </a:pPr>
            <a:r>
              <a:t>线程理解：一个线程是一个应用程序的任务</a:t>
            </a:r>
          </a:p>
        </p:txBody>
      </p:sp>
    </p:spTree>
    <p:extLst>
      <p:ext uri="{BB962C8B-B14F-4D97-AF65-F5344CB8AC3E}">
        <p14:creationId xmlns:p14="http://schemas.microsoft.com/office/powerpoint/2010/main" val="126445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pPr>
              <a:lnSpc>
                <a:spcPct val="90000"/>
              </a:lnSpc>
            </a:pPr>
            <a:r>
              <a:t>进程理解：一个进程对应一个应用程序</a:t>
            </a:r>
          </a:p>
          <a:p>
            <a:pPr>
              <a:lnSpc>
                <a:spcPct val="90000"/>
              </a:lnSpc>
            </a:pPr>
            <a:endParaRPr/>
          </a:p>
          <a:p>
            <a:pPr>
              <a:lnSpc>
                <a:spcPct val="90000"/>
              </a:lnSpc>
            </a:pPr>
            <a:r>
              <a:t>线程理解：一个线程是一个应用程序的任务</a:t>
            </a:r>
          </a:p>
        </p:txBody>
      </p:sp>
    </p:spTree>
    <p:extLst>
      <p:ext uri="{BB962C8B-B14F-4D97-AF65-F5344CB8AC3E}">
        <p14:creationId xmlns:p14="http://schemas.microsoft.com/office/powerpoint/2010/main" val="1310208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pPr>
              <a:lnSpc>
                <a:spcPct val="90000"/>
              </a:lnSpc>
            </a:pPr>
            <a:r>
              <a:t>进程理解：一个进程对应一个应用程序</a:t>
            </a:r>
          </a:p>
          <a:p>
            <a:pPr>
              <a:lnSpc>
                <a:spcPct val="90000"/>
              </a:lnSpc>
            </a:pPr>
            <a:endParaRPr/>
          </a:p>
          <a:p>
            <a:pPr>
              <a:lnSpc>
                <a:spcPct val="90000"/>
              </a:lnSpc>
            </a:pPr>
            <a:r>
              <a:t>线程理解：一个线程是一个应用程序的任务</a:t>
            </a:r>
          </a:p>
        </p:txBody>
      </p:sp>
    </p:spTree>
    <p:extLst>
      <p:ext uri="{BB962C8B-B14F-4D97-AF65-F5344CB8AC3E}">
        <p14:creationId xmlns:p14="http://schemas.microsoft.com/office/powerpoint/2010/main" val="376220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pPr>
              <a:lnSpc>
                <a:spcPct val="90000"/>
              </a:lnSpc>
              <a:defRPr sz="1100" b="1"/>
            </a:pPr>
            <a:r>
              <a:t>http://www.android-doc.com/guide/components/activities.html</a:t>
            </a:r>
          </a:p>
          <a:p>
            <a:pPr>
              <a:lnSpc>
                <a:spcPct val="90000"/>
              </a:lnSpc>
              <a:defRPr b="1"/>
            </a:pPr>
            <a:endParaRPr/>
          </a:p>
          <a:p>
            <a:pPr>
              <a:lnSpc>
                <a:spcPct val="90000"/>
              </a:lnSpc>
              <a:defRPr sz="1100" b="1"/>
            </a:pPr>
            <a:r>
              <a:t>Activity :</a:t>
            </a:r>
          </a:p>
          <a:p>
            <a:pPr>
              <a:lnSpc>
                <a:spcPct val="90000"/>
              </a:lnSpc>
              <a:defRPr sz="1100"/>
            </a:pPr>
            <a:r>
              <a:t>应用程序中，一个Activity通常就是一个单独的屏幕，它上面可以显示一些控件也可以监听并处理用户的事件做出响应。</a:t>
            </a:r>
          </a:p>
          <a:p>
            <a:pPr>
              <a:lnSpc>
                <a:spcPct val="90000"/>
              </a:lnSpc>
              <a:defRPr sz="1100"/>
            </a:pPr>
            <a:r>
              <a:t>Activity之间通过Intent进行通信。在Intent 的描述结构中，有两个最重要的部分：动作和动作对应的数据。</a:t>
            </a:r>
          </a:p>
          <a:p>
            <a:pPr>
              <a:lnSpc>
                <a:spcPct val="90000"/>
              </a:lnSpc>
              <a:defRPr sz="1100"/>
            </a:pPr>
            <a:r>
              <a:t>典型的动作类型有：MAIN（activity的门户）、VIEW、PICK、EDIT 等。而动作对应的数据则以URI 的形式进行表示。例如：要查看一个人的联系方式，你需要创建一个动作类型为VIEW 的intent，以及一个表示这个人的URI。</a:t>
            </a:r>
          </a:p>
          <a:p>
            <a:pPr>
              <a:lnSpc>
                <a:spcPct val="90000"/>
              </a:lnSpc>
              <a:defRPr sz="1100"/>
            </a:pPr>
            <a:r>
              <a:t>与之有关系的一个类叫IntentFilter。相对于intent 是一个有效的做某事的请求，一个intentfilter 则用于描述一个activity（或者IntentReceiver）能够操作哪些intent。一个activity 如果要显示一个人的联系方式时，需要声明一个IntentFilter，这个IntentFilter 要知道怎么去处理VIEW 动作和表示一个人的URI。IntentFilter 需要在AndroidManifest.xml 中定义。通过解析各种intent，从一个屏幕导航到另一个屏幕是很简单的。当向前导航时，activity 将会调用startActivity(Intent myIntent)方法。然后，系统会在所有安装的应用程序中定义的IntentFilter 中查找，找到最匹配myIntent 的Intent 对应的activity。新的activity 接收到myIntent 的通知后，开始运行。当startActivity 方法被调用将触发解析myIntent 的动作，这个机制提供了两个关键好处：</a:t>
            </a:r>
          </a:p>
          <a:p>
            <a:pPr>
              <a:lnSpc>
                <a:spcPct val="90000"/>
              </a:lnSpc>
              <a:defRPr sz="1100"/>
            </a:pPr>
            <a:r>
              <a:t>A、Activities 能够重复利用从其它组件中以Intent 的形式产生的一个请求；</a:t>
            </a:r>
          </a:p>
          <a:p>
            <a:pPr>
              <a:lnSpc>
                <a:spcPct val="90000"/>
              </a:lnSpc>
              <a:defRPr sz="1100"/>
            </a:pPr>
            <a:r>
              <a:t>B、Activities 可以在任何时候被一个具有相同IntentFilter 的新的Activity 取代。</a:t>
            </a:r>
          </a:p>
          <a:p>
            <a:pPr>
              <a:lnSpc>
                <a:spcPct val="90000"/>
              </a:lnSpc>
              <a:defRPr sz="1100"/>
            </a:pPr>
            <a:r>
              <a:t>AndroidManifest文件中含有如下过滤器的Activity组件为默认启动类当程序启动时系统自动调用它</a:t>
            </a:r>
          </a:p>
          <a:p>
            <a:pPr>
              <a:lnSpc>
                <a:spcPct val="90000"/>
              </a:lnSpc>
              <a:defRPr sz="1100"/>
            </a:pPr>
            <a:r>
              <a:t>&lt;intent-filter&gt; &lt;action android:name="android.intent.action.MAIN" /&gt; &lt;category android:name="android.intent.category.LAUNCHER" /&gt; &lt;/intent-filter&gt;</a:t>
            </a:r>
          </a:p>
        </p:txBody>
      </p:sp>
    </p:spTree>
    <p:extLst>
      <p:ext uri="{BB962C8B-B14F-4D97-AF65-F5344CB8AC3E}">
        <p14:creationId xmlns:p14="http://schemas.microsoft.com/office/powerpoint/2010/main" val="945431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lnSpc>
                <a:spcPct val="90000"/>
              </a:lnSpc>
              <a:defRPr b="1"/>
            </a:pPr>
            <a:r>
              <a:t>Activity :</a:t>
            </a:r>
          </a:p>
          <a:p>
            <a:pPr>
              <a:lnSpc>
                <a:spcPct val="90000"/>
              </a:lnSpc>
            </a:pPr>
            <a:r>
              <a:t>应用程序中，一个Activity通常就是一个单独的屏幕，它上面可以显示一些控件也可以监听并处理用户的事件做出响应。</a:t>
            </a:r>
          </a:p>
          <a:p>
            <a:pPr>
              <a:lnSpc>
                <a:spcPct val="90000"/>
              </a:lnSpc>
            </a:pPr>
            <a:r>
              <a:t>Activity之间通过Intent进行通信。在Intent 的描述结构中，有两个最重要的部分：动作和动作对应的数据。</a:t>
            </a:r>
          </a:p>
          <a:p>
            <a:pPr>
              <a:lnSpc>
                <a:spcPct val="90000"/>
              </a:lnSpc>
            </a:pPr>
            <a:r>
              <a:t>典型的动作类型有：MAIN（activity的门户）、VIEW、PICK、EDIT 等。而动作对应的数据则以URI 的形式进行表示。例如：要查看一个人的联系方式，你需要创建一个动作类型为VIEW 的intent，以及一个表示这个人的URI。</a:t>
            </a:r>
          </a:p>
          <a:p>
            <a:pPr>
              <a:lnSpc>
                <a:spcPct val="90000"/>
              </a:lnSpc>
            </a:pPr>
            <a:r>
              <a:t>与之有关系的一个类叫IntentFilter。相对于intent 是一个有效的做某事的请求，一个intentfilter 则用于描述一个activity（或者IntentReceiver）能够操作哪些intent。一个activity 如果要显示一个人的联系方式时，需要声明一个IntentFilter，这个IntentFilter 要知道怎么去处理VIEW 动作和表示一个人的URI。IntentFilter 需要在AndroidManifest.xml 中定义。通过解析各种intent，从一个屏幕导航到另一个屏幕是很简单的。当向前导航时，activity 将会调用startActivity(Intent myIntent)方法。然后，系统会在所有安装的应用程序中定义的IntentFilter 中查找，找到最匹配myIntent 的Intent 对应的activity。新的activity 接收到myIntent 的通知后，开始运行。当startActivity 方法被调用将触发解析myIntent 的动作，这个机制提供了两个关键好处：</a:t>
            </a:r>
          </a:p>
          <a:p>
            <a:pPr>
              <a:lnSpc>
                <a:spcPct val="90000"/>
              </a:lnSpc>
            </a:pPr>
            <a:r>
              <a:t>A、Activities 能够重复利用从其它组件中以Intent 的形式产生的一个请求；</a:t>
            </a:r>
          </a:p>
          <a:p>
            <a:pPr>
              <a:lnSpc>
                <a:spcPct val="90000"/>
              </a:lnSpc>
            </a:pPr>
            <a:r>
              <a:t>B、Activities 可以在任何时候被一个具有相同IntentFilter 的新的Activity 取代。</a:t>
            </a:r>
          </a:p>
          <a:p>
            <a:pPr>
              <a:lnSpc>
                <a:spcPct val="90000"/>
              </a:lnSpc>
            </a:pPr>
            <a:r>
              <a:t>AndroidManifest文件中含有如下过滤器的Activity组件为默认启动类当程序启动时系统自动调用它</a:t>
            </a:r>
          </a:p>
          <a:p>
            <a:pPr>
              <a:lnSpc>
                <a:spcPct val="90000"/>
              </a:lnSpc>
            </a:pPr>
            <a:r>
              <a:t>&lt;intent-filter&gt; &lt;action android:name="android.intent.action.MAIN" /&gt; &lt;category android:name="android.intent.category.LAUNCHER" /&gt; &lt;/intent-filter&gt;</a:t>
            </a:r>
          </a:p>
        </p:txBody>
      </p:sp>
    </p:spTree>
    <p:extLst>
      <p:ext uri="{BB962C8B-B14F-4D97-AF65-F5344CB8AC3E}">
        <p14:creationId xmlns:p14="http://schemas.microsoft.com/office/powerpoint/2010/main" val="1427867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26984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00300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54873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15567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不顾是虚拟现实、</a:t>
            </a:r>
            <a:r>
              <a:rPr kumimoji="1" lang="en-US" altLang="zh-CN" dirty="0" smtClean="0"/>
              <a:t>AR</a:t>
            </a:r>
            <a:r>
              <a:rPr kumimoji="1" lang="zh-CN" altLang="en-US" dirty="0" smtClean="0"/>
              <a:t>、</a:t>
            </a:r>
            <a:r>
              <a:rPr kumimoji="1" lang="en-US" altLang="zh-CN" dirty="0" smtClean="0"/>
              <a:t>FPV</a:t>
            </a:r>
            <a:r>
              <a:rPr kumimoji="1" lang="zh-CN" altLang="en-US" dirty="0" smtClean="0"/>
              <a:t>、还是其他的一些新技术应用。</a:t>
            </a:r>
          </a:p>
          <a:p>
            <a:endParaRPr kumimoji="1" lang="zh-CN" altLang="en-US" dirty="0" smtClean="0"/>
          </a:p>
          <a:p>
            <a:r>
              <a:rPr kumimoji="1" lang="zh-CN" altLang="en-US" dirty="0" smtClean="0"/>
              <a:t>总结一句话就是：新技术，让生活更美好。 </a:t>
            </a:r>
            <a:endParaRPr kumimoji="1" lang="zh-CN" altLang="en-US" dirty="0"/>
          </a:p>
        </p:txBody>
      </p:sp>
    </p:spTree>
    <p:extLst>
      <p:ext uri="{BB962C8B-B14F-4D97-AF65-F5344CB8AC3E}">
        <p14:creationId xmlns:p14="http://schemas.microsoft.com/office/powerpoint/2010/main" val="1508399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app</a:t>
            </a:r>
            <a:r>
              <a:rPr kumimoji="1" lang="zh-CN" altLang="en-US" dirty="0" smtClean="0"/>
              <a:t>怎么做？ 一个企业将一个</a:t>
            </a:r>
            <a:r>
              <a:rPr kumimoji="1" lang="en-US" altLang="zh-CN" dirty="0" smtClean="0"/>
              <a:t>app</a:t>
            </a:r>
            <a:r>
              <a:rPr kumimoji="1" lang="zh-CN" altLang="en-US" dirty="0" smtClean="0"/>
              <a:t>从无到有的过程。</a:t>
            </a:r>
          </a:p>
          <a:p>
            <a:endParaRPr kumimoji="1" lang="zh-CN" altLang="en-US" dirty="0" smtClean="0"/>
          </a:p>
          <a:p>
            <a:r>
              <a:rPr kumimoji="1" lang="zh-CN" altLang="en-US" dirty="0" smtClean="0"/>
              <a:t>需要经历</a:t>
            </a:r>
            <a:r>
              <a:rPr lang="zh-CN" altLang="en-US" sz="1200" dirty="0" smtClean="0"/>
              <a:t>需求、产品、设计、</a:t>
            </a:r>
            <a:r>
              <a:rPr lang="zh-CN" altLang="en-US" sz="1200" dirty="0" smtClean="0">
                <a:solidFill>
                  <a:srgbClr val="FF0000"/>
                </a:solidFill>
              </a:rPr>
              <a:t>程序</a:t>
            </a:r>
            <a:r>
              <a:rPr lang="zh-CN" altLang="en-US" sz="1200" dirty="0" smtClean="0"/>
              <a:t>、测试、运营这些阶段。</a:t>
            </a:r>
          </a:p>
          <a:p>
            <a:endParaRPr kumimoji="1" lang="zh-CN" altLang="en-US" sz="1200" dirty="0" smtClean="0"/>
          </a:p>
          <a:p>
            <a:r>
              <a:rPr kumimoji="1" lang="zh-CN" altLang="en-US" dirty="0" smtClean="0"/>
              <a:t>那么今天就让我们从程序开发的角度</a:t>
            </a:r>
            <a:r>
              <a:rPr kumimoji="1" lang="zh-CN" altLang="en-US" baseline="0" dirty="0" smtClean="0"/>
              <a:t> </a:t>
            </a:r>
            <a:r>
              <a:rPr kumimoji="1" lang="zh-CN" altLang="en-US" dirty="0" smtClean="0"/>
              <a:t>来看看</a:t>
            </a:r>
            <a:r>
              <a:rPr kumimoji="1" lang="zh-CN" altLang="en-US" baseline="0" dirty="0" smtClean="0"/>
              <a:t> </a:t>
            </a:r>
            <a:r>
              <a:rPr kumimoji="1" lang="en-US" altLang="zh-CN" dirty="0" smtClean="0"/>
              <a:t>app</a:t>
            </a:r>
            <a:r>
              <a:rPr kumimoji="1" lang="zh-CN" altLang="en-US" dirty="0" smtClean="0"/>
              <a:t>究竟是怎么做的</a:t>
            </a:r>
            <a:endParaRPr kumimoji="1" lang="zh-CN" altLang="en-US" dirty="0"/>
          </a:p>
        </p:txBody>
      </p:sp>
    </p:spTree>
    <p:extLst>
      <p:ext uri="{BB962C8B-B14F-4D97-AF65-F5344CB8AC3E}">
        <p14:creationId xmlns:p14="http://schemas.microsoft.com/office/powerpoint/2010/main" val="6263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lang="zh-CN" altLang="en-US" dirty="0" smtClean="0"/>
              <a:t>在开始本门课程之前，有些基础知识还是需要大家掌握，比如 至少熟悉一门编程语言，具有面向对象编程思想，如果已经有</a:t>
            </a:r>
            <a:r>
              <a:rPr lang="en-US" altLang="zh-CN" dirty="0" smtClean="0"/>
              <a:t>java</a:t>
            </a:r>
            <a:r>
              <a:rPr lang="zh-CN" altLang="en-US" dirty="0" smtClean="0"/>
              <a:t>语言的基础，当然是最好的。</a:t>
            </a:r>
          </a:p>
          <a:p>
            <a:endParaRPr lang="zh-CN" altLang="en-US" dirty="0" smtClean="0"/>
          </a:p>
          <a:p>
            <a:r>
              <a:rPr lang="zh-CN" altLang="en-US" dirty="0" smtClean="0"/>
              <a:t>当然如果没有基础的同学，也不需要太担心，我们在课程中也会对提到的基础知识做一个大致的讲解，并且也会附上一些比较好的基础教程给大家参考。</a:t>
            </a:r>
          </a:p>
          <a:p>
            <a:endParaRPr lang="zh-CN" altLang="en-US" dirty="0" smtClean="0"/>
          </a:p>
          <a:p>
            <a:r>
              <a:rPr lang="zh-CN" altLang="en-US" dirty="0" smtClean="0"/>
              <a:t>接下来就是怎么来学习了，怎么学呢？我们从三个方面来说吧</a:t>
            </a:r>
          </a:p>
          <a:p>
            <a:pPr marL="228600" indent="-228600">
              <a:buAutoNum type="arabicPeriod"/>
            </a:pPr>
            <a:r>
              <a:rPr lang="zh-CN" altLang="en-US" dirty="0" smtClean="0"/>
              <a:t>学习的方式</a:t>
            </a:r>
            <a:r>
              <a:rPr lang="is-IS" altLang="zh-CN" dirty="0" smtClean="0"/>
              <a:t>…</a:t>
            </a:r>
            <a:r>
              <a:rPr lang="en-US" altLang="zh-CN" dirty="0" smtClean="0"/>
              <a:t>.</a:t>
            </a:r>
            <a:endParaRPr lang="zh-CN" altLang="en-US" dirty="0" smtClean="0"/>
          </a:p>
          <a:p>
            <a:pPr marL="0" indent="0">
              <a:buNone/>
            </a:pPr>
            <a:r>
              <a:rPr lang="zh-CN" altLang="en-US" dirty="0" smtClean="0"/>
              <a:t>  先对</a:t>
            </a:r>
            <a:r>
              <a:rPr lang="en-US" altLang="zh-CN" dirty="0" smtClean="0"/>
              <a:t>android</a:t>
            </a:r>
            <a:r>
              <a:rPr lang="zh-CN" altLang="en-US" dirty="0" smtClean="0"/>
              <a:t>有一个系统全面的认知和了解后，再去看一些模块细节的东西。这样可以有需要、有目的性的学习，且能够学以致用。 所以我们在做课程规划的时候，也是按照这个思路来做的。</a:t>
            </a:r>
          </a:p>
          <a:p>
            <a:pPr marL="0" indent="0">
              <a:buNone/>
            </a:pPr>
            <a:r>
              <a:rPr lang="en-US" altLang="zh-CN" dirty="0" smtClean="0"/>
              <a:t>2.</a:t>
            </a:r>
            <a:r>
              <a:rPr lang="zh-CN" altLang="en-US" dirty="0" smtClean="0"/>
              <a:t> 学习的渠道</a:t>
            </a:r>
            <a:r>
              <a:rPr lang="is-IS" altLang="zh-CN" dirty="0" smtClean="0"/>
              <a:t>…</a:t>
            </a:r>
            <a:r>
              <a:rPr lang="en-US" altLang="zh-CN" dirty="0" smtClean="0"/>
              <a:t>.</a:t>
            </a:r>
            <a:endParaRPr lang="zh-CN" altLang="en-US" dirty="0" smtClean="0"/>
          </a:p>
          <a:p>
            <a:pPr marL="0" indent="0">
              <a:buNone/>
            </a:pPr>
            <a:r>
              <a:rPr lang="zh-CN" altLang="en-US" dirty="0" smtClean="0"/>
              <a:t>建议可以先从书籍进行入手，最好是先易后难，按照入门 </a:t>
            </a:r>
            <a:r>
              <a:rPr lang="zh-CN" altLang="en-US" dirty="0" smtClean="0">
                <a:sym typeface="Wingdings"/>
              </a:rPr>
              <a:t>进阶</a:t>
            </a:r>
            <a:r>
              <a:rPr lang="en-US" altLang="zh-CN" dirty="0" smtClean="0">
                <a:sym typeface="Wingdings"/>
              </a:rPr>
              <a:t>--&gt;</a:t>
            </a:r>
            <a:r>
              <a:rPr lang="zh-CN" altLang="en-US" dirty="0" smtClean="0">
                <a:sym typeface="Wingdings"/>
              </a:rPr>
              <a:t>精通这个步骤，当然什么是入门或是进阶，由于每个人的基础不一样，这个也没有明显的划分。总之是适合自己的就是最好的。</a:t>
            </a:r>
          </a:p>
          <a:p>
            <a:pPr marL="0" indent="0">
              <a:buNone/>
            </a:pPr>
            <a:endParaRPr lang="zh-CN" altLang="en-US" dirty="0" smtClean="0">
              <a:sym typeface="Wingdings"/>
            </a:endParaRPr>
          </a:p>
          <a:p>
            <a:pPr marL="0" indent="0">
              <a:buNone/>
            </a:pPr>
            <a:r>
              <a:rPr lang="zh-CN" altLang="en-US" dirty="0" smtClean="0"/>
              <a:t>再对</a:t>
            </a:r>
            <a:r>
              <a:rPr lang="en-US" altLang="zh-CN" dirty="0" smtClean="0"/>
              <a:t>android</a:t>
            </a:r>
            <a:r>
              <a:rPr lang="zh-CN" altLang="en-US" dirty="0" smtClean="0"/>
              <a:t>开发有了一定的了解之后，就可以通过查阅</a:t>
            </a:r>
            <a:r>
              <a:rPr lang="en-US" altLang="zh-CN" dirty="0" smtClean="0"/>
              <a:t>android</a:t>
            </a:r>
            <a:r>
              <a:rPr lang="zh-CN" altLang="en-US" dirty="0" smtClean="0"/>
              <a:t>的官网、和</a:t>
            </a:r>
            <a:r>
              <a:rPr lang="en-US" altLang="zh-CN" dirty="0" err="1" smtClean="0"/>
              <a:t>apidemo</a:t>
            </a:r>
            <a:r>
              <a:rPr lang="zh-CN" altLang="en-US" dirty="0" smtClean="0"/>
              <a:t>来进行学习了。  </a:t>
            </a:r>
          </a:p>
          <a:p>
            <a:pPr marL="0" indent="0">
              <a:buNone/>
            </a:pPr>
            <a:endParaRPr lang="zh-CN" altLang="en-US" dirty="0" smtClean="0"/>
          </a:p>
          <a:p>
            <a:pPr marL="0" indent="0">
              <a:buNone/>
            </a:pPr>
            <a:r>
              <a:rPr lang="zh-CN" altLang="en-US" dirty="0" smtClean="0"/>
              <a:t>每个组件都已经封装成模块的形式，我们</a:t>
            </a:r>
            <a:r>
              <a:rPr lang="zh-CN" altLang="en-US" smtClean="0"/>
              <a:t>可以直接使用它的源码来进行开发。</a:t>
            </a:r>
            <a:endParaRPr lang="zh-CN" altLang="en-US" dirty="0" smtClean="0"/>
          </a:p>
          <a:p>
            <a:pPr marL="0" indent="0">
              <a:buNone/>
            </a:pPr>
            <a:endParaRPr lang="zh-CN" altLang="en-US" dirty="0" smtClean="0"/>
          </a:p>
          <a:p>
            <a:pPr marL="0" indent="0">
              <a:buNone/>
            </a:pPr>
            <a:r>
              <a:rPr lang="en-US" altLang="zh-CN" dirty="0" smtClean="0"/>
              <a:t>Show</a:t>
            </a:r>
            <a:r>
              <a:rPr lang="zh-CN" altLang="en-US" dirty="0" smtClean="0"/>
              <a:t> 官网 </a:t>
            </a:r>
            <a:r>
              <a:rPr lang="en-US" altLang="zh-CN" dirty="0" smtClean="0"/>
              <a:t>demo</a:t>
            </a:r>
            <a:endParaRPr lang="zh-CN" altLang="en-US" dirty="0" smtClean="0"/>
          </a:p>
          <a:p>
            <a:pPr marL="0" indent="0">
              <a:buNone/>
            </a:pPr>
            <a:endParaRPr lang="zh-CN" altLang="en-US" dirty="0" smtClean="0"/>
          </a:p>
          <a:p>
            <a:pPr marL="0" indent="0">
              <a:buNone/>
            </a:pPr>
            <a:r>
              <a:rPr lang="zh-CN" altLang="en-US" dirty="0" smtClean="0"/>
              <a:t>大家一起来看下什么是</a:t>
            </a:r>
            <a:r>
              <a:rPr lang="en-US" altLang="zh-CN" dirty="0" err="1" smtClean="0"/>
              <a:t>apidemo</a:t>
            </a:r>
            <a:r>
              <a:rPr lang="en-US" altLang="zh-CN" dirty="0" smtClean="0"/>
              <a:t>....</a:t>
            </a:r>
            <a:endParaRPr lang="zh-CN" altLang="en-US" dirty="0" smtClean="0"/>
          </a:p>
          <a:p>
            <a:pPr marL="0" indent="0">
              <a:buNone/>
            </a:pPr>
            <a:endParaRPr lang="zh-CN" altLang="en-US" dirty="0" smtClean="0"/>
          </a:p>
          <a:p>
            <a:pPr marL="0" indent="0">
              <a:buNone/>
            </a:pPr>
            <a:r>
              <a:rPr lang="zh-CN" altLang="en-US" dirty="0" smtClean="0"/>
              <a:t>可以说是哪里不会点哪里</a:t>
            </a:r>
          </a:p>
          <a:p>
            <a:pPr marL="0" indent="0">
              <a:buNone/>
            </a:pPr>
            <a:r>
              <a:rPr lang="en-US" altLang="zh-CN" dirty="0" smtClean="0"/>
              <a:t>3.</a:t>
            </a:r>
            <a:r>
              <a:rPr lang="zh-CN" altLang="en-US" dirty="0" smtClean="0"/>
              <a:t>学习的方法</a:t>
            </a:r>
            <a:r>
              <a:rPr lang="is-IS" altLang="zh-CN" dirty="0" smtClean="0"/>
              <a:t>…</a:t>
            </a:r>
            <a:r>
              <a:rPr lang="en-US" altLang="zh-CN" dirty="0" smtClean="0"/>
              <a:t>.</a:t>
            </a:r>
            <a:endParaRPr lang="zh-CN" altLang="en-US" dirty="0" smtClean="0"/>
          </a:p>
          <a:p>
            <a:pPr marL="0" indent="0">
              <a:buNone/>
            </a:pPr>
            <a:r>
              <a:rPr lang="zh-CN" altLang="en-US" dirty="0" smtClean="0"/>
              <a:t>每个人的方法都不太一样，但大体的方式应该是一样的。那就是：有规划的学习、并循序渐进。</a:t>
            </a:r>
          </a:p>
          <a:p>
            <a:pPr marL="228600" indent="-228600">
              <a:buAutoNum type="arabicPeriod"/>
            </a:pPr>
            <a:endParaRPr lang="zh-CN" altLang="en-US" dirty="0" smtClean="0"/>
          </a:p>
          <a:p>
            <a:pPr marL="228600" indent="-228600">
              <a:buAutoNum type="arabicPeriod"/>
            </a:pPr>
            <a:endParaRPr lang="zh-CN" altLang="en-US" dirty="0" smtClean="0"/>
          </a:p>
          <a:p>
            <a:pPr marL="0" indent="0">
              <a:buNone/>
            </a:pPr>
            <a:r>
              <a:rPr lang="zh-CN" altLang="en-US" dirty="0" smtClean="0"/>
              <a:t>说了这个么多，大家可能会问：学了这门课程，对我有什么帮助呢？有什么用呢？</a:t>
            </a:r>
          </a:p>
          <a:p>
            <a:pPr marL="0" indent="0">
              <a:buNone/>
            </a:pPr>
            <a:endParaRPr lang="zh-CN" altLang="en-US" dirty="0" smtClean="0"/>
          </a:p>
          <a:p>
            <a:pPr marL="0" indent="0">
              <a:buNone/>
            </a:pPr>
            <a:r>
              <a:rPr lang="zh-CN" altLang="en-US" dirty="0" smtClean="0"/>
              <a:t>别的我不敢保证，但至少能够让大家对企业的</a:t>
            </a:r>
            <a:r>
              <a:rPr lang="en-US" altLang="zh-CN" dirty="0" smtClean="0"/>
              <a:t>APP</a:t>
            </a:r>
            <a:r>
              <a:rPr lang="zh-CN" altLang="en-US" dirty="0" smtClean="0"/>
              <a:t>开发有一个全面详细的了解，帮助大家找到一份满意的工作。！</a:t>
            </a:r>
          </a:p>
        </p:txBody>
      </p:sp>
    </p:spTree>
    <p:extLst>
      <p:ext uri="{BB962C8B-B14F-4D97-AF65-F5344CB8AC3E}">
        <p14:creationId xmlns:p14="http://schemas.microsoft.com/office/powerpoint/2010/main" val="73886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rPr lang="zh-CN" altLang="en-US" dirty="0" smtClean="0"/>
              <a:t>接下来，让我们正式进入今天的主题。 </a:t>
            </a:r>
          </a:p>
          <a:p>
            <a:endParaRPr lang="zh-CN" altLang="en-US" dirty="0" smtClean="0"/>
          </a:p>
          <a:p>
            <a:pPr marL="0" marR="0" indent="0" defTabSz="914400" eaLnBrk="1" fontAlgn="auto" latinLnBrk="0" hangingPunct="1">
              <a:lnSpc>
                <a:spcPct val="100000"/>
              </a:lnSpc>
              <a:spcBef>
                <a:spcPts val="0"/>
              </a:spcBef>
              <a:spcAft>
                <a:spcPts val="0"/>
              </a:spcAft>
              <a:buClrTx/>
              <a:buSzTx/>
              <a:buFontTx/>
              <a:buNone/>
              <a:tabLst/>
              <a:defRPr/>
            </a:pPr>
            <a:r>
              <a:rPr lang="en-US" altLang="zh-CN" dirty="0" smtClean="0"/>
              <a:t>Android</a:t>
            </a:r>
            <a:r>
              <a:rPr lang="zh-CN" altLang="en-US" dirty="0" smtClean="0"/>
              <a:t>环境搭建及基础架构详解</a:t>
            </a:r>
          </a:p>
        </p:txBody>
      </p:sp>
    </p:spTree>
    <p:extLst>
      <p:ext uri="{BB962C8B-B14F-4D97-AF65-F5344CB8AC3E}">
        <p14:creationId xmlns:p14="http://schemas.microsoft.com/office/powerpoint/2010/main" val="138254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rPr lang="zh-CN" altLang="en-US" dirty="0" smtClean="0"/>
              <a:t>左边、应用程序列表</a:t>
            </a:r>
          </a:p>
          <a:p>
            <a:endParaRPr lang="zh-CN" altLang="en-US" dirty="0" smtClean="0"/>
          </a:p>
          <a:p>
            <a:r>
              <a:rPr lang="zh-CN" altLang="en-US" dirty="0" smtClean="0"/>
              <a:t>右边，点击应用程序图标，打开的页面</a:t>
            </a:r>
            <a:endParaRPr dirty="0"/>
          </a:p>
        </p:txBody>
      </p:sp>
    </p:spTree>
    <p:extLst>
      <p:ext uri="{BB962C8B-B14F-4D97-AF65-F5344CB8AC3E}">
        <p14:creationId xmlns:p14="http://schemas.microsoft.com/office/powerpoint/2010/main" val="739747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Shape 11"/>
          <p:cNvSpPr>
            <a:spLocks noGrp="1"/>
          </p:cNvSpPr>
          <p:nvPr>
            <p:ph type="title"/>
          </p:nvPr>
        </p:nvSpPr>
        <p:spPr>
          <a:xfrm>
            <a:off x="685800" y="2130425"/>
            <a:ext cx="7772400" cy="1470025"/>
          </a:xfrm>
          <a:prstGeom prst="rect">
            <a:avLst/>
          </a:prstGeom>
        </p:spPr>
        <p:txBody>
          <a:bodyPr/>
          <a:lstStyle/>
          <a:p>
            <a:r>
              <a:t>标题文本</a:t>
            </a:r>
          </a:p>
        </p:txBody>
      </p:sp>
      <p:sp>
        <p:nvSpPr>
          <p:cNvPr id="12" name="Shape 12"/>
          <p:cNvSpPr>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标题文本</a:t>
            </a:r>
          </a:p>
        </p:txBody>
      </p:sp>
      <p:sp>
        <p:nvSpPr>
          <p:cNvPr id="93" name="Shape 93"/>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101" name="Shape 101"/>
          <p:cNvSpPr>
            <a:spLocks noGrp="1"/>
          </p:cNvSpPr>
          <p:nvPr>
            <p:ph type="title"/>
          </p:nvPr>
        </p:nvSpPr>
        <p:spPr>
          <a:xfrm>
            <a:off x="6629400" y="274638"/>
            <a:ext cx="2057400" cy="5851526"/>
          </a:xfrm>
          <a:prstGeom prst="rect">
            <a:avLst/>
          </a:prstGeom>
        </p:spPr>
        <p:txBody>
          <a:bodyPr/>
          <a:lstStyle/>
          <a:p>
            <a:r>
              <a:t>标题文本</a:t>
            </a:r>
          </a:p>
        </p:txBody>
      </p:sp>
      <p:sp>
        <p:nvSpPr>
          <p:cNvPr id="102" name="Shape 102"/>
          <p:cNvSpPr>
            <a:spLocks noGrp="1"/>
          </p:cNvSpPr>
          <p:nvPr>
            <p:ph type="body" idx="1"/>
          </p:nvPr>
        </p:nvSpPr>
        <p:spPr>
          <a:xfrm>
            <a:off x="457200" y="274638"/>
            <a:ext cx="6019800" cy="58515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r>
              <a:t>标题文本</a:t>
            </a:r>
          </a:p>
        </p:txBody>
      </p:sp>
      <p:sp>
        <p:nvSpPr>
          <p:cNvPr id="111" name="Shape 111"/>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p>
            <a:r>
              <a:t>标题文本</a:t>
            </a:r>
          </a:p>
        </p:txBody>
      </p:sp>
      <p:sp>
        <p:nvSpPr>
          <p:cNvPr id="120" name="Shape 120"/>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标题文本</a:t>
            </a:r>
          </a:p>
        </p:txBody>
      </p:sp>
      <p:sp>
        <p:nvSpPr>
          <p:cNvPr id="21" name="Shape 2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Shape 29"/>
          <p:cNvSpPr>
            <a:spLocks noGrp="1"/>
          </p:cNvSpPr>
          <p:nvPr>
            <p:ph type="title"/>
          </p:nvPr>
        </p:nvSpPr>
        <p:spPr>
          <a:xfrm>
            <a:off x="722312" y="4406900"/>
            <a:ext cx="7772401" cy="1362075"/>
          </a:xfrm>
          <a:prstGeom prst="rect">
            <a:avLst/>
          </a:prstGeom>
        </p:spPr>
        <p:txBody>
          <a:bodyPr anchor="t"/>
          <a:lstStyle>
            <a:lvl1pPr algn="l">
              <a:defRPr sz="4000" b="1" cap="all"/>
            </a:lvl1pPr>
          </a:lstStyle>
          <a:p>
            <a:r>
              <a:t>标题文本</a:t>
            </a:r>
          </a:p>
        </p:txBody>
      </p:sp>
      <p:sp>
        <p:nvSpPr>
          <p:cNvPr id="30" name="Shape 30"/>
          <p:cNvSpPr>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标题文本</a:t>
            </a:r>
          </a:p>
        </p:txBody>
      </p:sp>
      <p:sp>
        <p:nvSpPr>
          <p:cNvPr id="39" name="Shape 39"/>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标题文本</a:t>
            </a:r>
          </a:p>
        </p:txBody>
      </p:sp>
      <p:sp>
        <p:nvSpPr>
          <p:cNvPr id="48" name="Shape 48"/>
          <p:cNvSpPr>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Shape 49"/>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标题文本</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Shape 72"/>
          <p:cNvSpPr>
            <a:spLocks noGrp="1"/>
          </p:cNvSpPr>
          <p:nvPr>
            <p:ph type="title"/>
          </p:nvPr>
        </p:nvSpPr>
        <p:spPr>
          <a:xfrm>
            <a:off x="457200" y="273050"/>
            <a:ext cx="3008314" cy="1162050"/>
          </a:xfrm>
          <a:prstGeom prst="rect">
            <a:avLst/>
          </a:prstGeom>
        </p:spPr>
        <p:txBody>
          <a:bodyPr anchor="b"/>
          <a:lstStyle>
            <a:lvl1pPr algn="l">
              <a:defRPr sz="2000" b="1"/>
            </a:lvl1pPr>
          </a:lstStyle>
          <a:p>
            <a:r>
              <a:t>标题文本</a:t>
            </a:r>
          </a:p>
        </p:txBody>
      </p:sp>
      <p:sp>
        <p:nvSpPr>
          <p:cNvPr id="73" name="Shape 73"/>
          <p:cNvSpPr>
            <a:spLocks noGrp="1"/>
          </p:cNvSpPr>
          <p:nvPr>
            <p:ph type="body" idx="1"/>
          </p:nvPr>
        </p:nvSpPr>
        <p:spPr>
          <a:xfrm>
            <a:off x="3575050" y="273050"/>
            <a:ext cx="5111750" cy="5853113"/>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4" name="Shape 74"/>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Shape 82"/>
          <p:cNvSpPr>
            <a:spLocks noGrp="1"/>
          </p:cNvSpPr>
          <p:nvPr>
            <p:ph type="title"/>
          </p:nvPr>
        </p:nvSpPr>
        <p:spPr>
          <a:xfrm>
            <a:off x="1792288" y="4800600"/>
            <a:ext cx="5486401" cy="566738"/>
          </a:xfrm>
          <a:prstGeom prst="rect">
            <a:avLst/>
          </a:prstGeom>
        </p:spPr>
        <p:txBody>
          <a:bodyPr anchor="b"/>
          <a:lstStyle>
            <a:lvl1pPr algn="l">
              <a:defRPr sz="2000" b="1"/>
            </a:lvl1pPr>
          </a:lstStyle>
          <a:p>
            <a:r>
              <a:t>标题文本</a:t>
            </a:r>
          </a:p>
        </p:txBody>
      </p:sp>
      <p:sp>
        <p:nvSpPr>
          <p:cNvPr id="83" name="Shape 83"/>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t>标题文本</a:t>
            </a:r>
          </a:p>
        </p:txBody>
      </p:sp>
      <p:sp>
        <p:nvSpPr>
          <p:cNvPr id="3" name="Shape 3"/>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7488009" y="6404292"/>
            <a:ext cx="263982" cy="269241"/>
          </a:xfrm>
          <a:prstGeom prst="rect">
            <a:avLst/>
          </a:prstGeom>
          <a:ln w="12700">
            <a:miter lim="400000"/>
          </a:ln>
        </p:spPr>
        <p:txBody>
          <a:bodyPr wrap="none" lIns="45719" rIns="45719" anchor="ctr">
            <a:spAutoFit/>
          </a:bodyPr>
          <a:lstStyle>
            <a:lvl1pPr algn="ct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hyperlink" Target="http://www.baidu.com/link?url=5TTBpksVRZqwhY_By2KGBwWHEv9tDN3EkMQOYZdSMsbZtYft0uJDZwa2PFOUyWzw" TargetMode="External"/><Relationship Id="rId4" Type="http://schemas.openxmlformats.org/officeDocument/2006/relationships/hyperlink" Target="http://www.liaoxuefeng.com/wiki/0013739516305929606dd18361248578c67b8067c8c017b000/001373962845513aefd77a99f4145f0a2c7a7ca057e7570000" TargetMode="External"/><Relationship Id="rId5" Type="http://schemas.openxmlformats.org/officeDocument/2006/relationships/hyperlink" Target="https://www.baidu.com/link?url=vowx88qRoQjC8PZswziyawnkHrXdqOLGxecHLEGI5LsVnnSXlia4NgklOcobRpl2mXfs-5qDoXlrOdG2VDTCe_&amp;wd=&amp;eqid=ca4913e6000666ac0000000255ff7034" TargetMode="External"/><Relationship Id="rId6" Type="http://schemas.openxmlformats.org/officeDocument/2006/relationships/hyperlink" Target="https://www.sourcetreeapp.com/" TargetMode="External"/><Relationship Id="rId7" Type="http://schemas.openxmlformats.org/officeDocument/2006/relationships/hyperlink" Target="http://www.liaoxuefeng.com/wiki/0013739516305929606dd18361248578c67b8067c8c017b000" TargetMode="Externa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hyperlink" Target="http://jingyan.baidu.com/article/358570f6638aa4ce4724fcf7.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png"/><Relationship Id="rId1" Type="http://schemas.openxmlformats.org/officeDocument/2006/relationships/tags" Target="../tags/tag1.xml"/><Relationship Id="rId2"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baike.baidu.com/link?url=Vn8ZyMxS3NWd14e7LLNwax4412ugD3mVVtKLEgywvlbA_nOpJAq5khk_kFs5oZ15SwxaFFbYpNJq-GlbhfKAQq" TargetMode="External"/><Relationship Id="rId5" Type="http://schemas.openxmlformats.org/officeDocument/2006/relationships/image" Target="../media/image3.tiff"/><Relationship Id="rId6" Type="http://schemas.openxmlformats.org/officeDocument/2006/relationships/hyperlink" Target="http://www.baidu.com/link?url=k3xSK_MjSPBUX2b9zERzPeMQFD68mVLi324AW4l0XkIiGhxeJj2gL5X0p_u8hF4_SQZLbo3oMfls7CNKqHfH-a" TargetMode="External"/><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3" Type="http://schemas.openxmlformats.org/officeDocument/2006/relationships/hyperlink" Target="http://www.android-doc.com/guide/components/services.html" TargetMode="External"/><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android-doc.com/guide/topics/providers/content-providers.html" TargetMode="Externa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ctrTitle"/>
          </p:nvPr>
        </p:nvSpPr>
        <p:spPr>
          <a:xfrm>
            <a:off x="868679" y="1628799"/>
            <a:ext cx="7406642" cy="1472185"/>
          </a:xfrm>
          <a:prstGeom prst="rect">
            <a:avLst/>
          </a:prstGeom>
        </p:spPr>
        <p:txBody>
          <a:bodyPr/>
          <a:lstStyle/>
          <a:p>
            <a:r>
              <a:rPr dirty="0"/>
              <a:t>BUU – TourismApp实战讲解</a:t>
            </a:r>
          </a:p>
        </p:txBody>
      </p:sp>
      <p:sp>
        <p:nvSpPr>
          <p:cNvPr id="131" name="Shape 131"/>
          <p:cNvSpPr>
            <a:spLocks noGrp="1"/>
          </p:cNvSpPr>
          <p:nvPr>
            <p:ph type="subTitle" sz="quarter" idx="1"/>
          </p:nvPr>
        </p:nvSpPr>
        <p:spPr>
          <a:xfrm>
            <a:off x="3328635" y="3107308"/>
            <a:ext cx="2486730" cy="1752601"/>
          </a:xfrm>
          <a:prstGeom prst="rect">
            <a:avLst/>
          </a:prstGeom>
        </p:spPr>
        <p:txBody>
          <a:bodyPr/>
          <a:lstStyle/>
          <a:p>
            <a:pPr algn="l">
              <a:defRPr sz="2700">
                <a:latin typeface="Times"/>
                <a:ea typeface="Times"/>
                <a:cs typeface="Times"/>
                <a:sym typeface="Times"/>
              </a:defRPr>
            </a:pPr>
            <a:r>
              <a:t>冯磊&amp;赵星宇</a:t>
            </a:r>
          </a:p>
        </p:txBody>
      </p:sp>
      <p:pic>
        <p:nvPicPr>
          <p:cNvPr id="3" name="图片 2"/>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med" advTm="5012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准备工作</a:t>
            </a:r>
          </a:p>
        </p:txBody>
      </p:sp>
      <p:sp>
        <p:nvSpPr>
          <p:cNvPr id="160" name="Shape 160"/>
          <p:cNvSpPr/>
          <p:nvPr/>
        </p:nvSpPr>
        <p:spPr>
          <a:xfrm>
            <a:off x="615429" y="1629954"/>
            <a:ext cx="7595235" cy="4523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nSpc>
                <a:spcPct val="150000"/>
              </a:lnSpc>
              <a:buSzPct val="100000"/>
              <a:buChar char="•"/>
              <a:defRPr sz="2000"/>
            </a:pPr>
            <a:r>
              <a:t>Android 介绍</a:t>
            </a:r>
          </a:p>
          <a:p>
            <a:pPr>
              <a:lnSpc>
                <a:spcPct val="150000"/>
              </a:lnSpc>
              <a:defRPr sz="2000"/>
            </a:pPr>
            <a:r>
              <a:t>了解什么是android开发、android架构解析</a:t>
            </a:r>
          </a:p>
          <a:p>
            <a:pPr>
              <a:lnSpc>
                <a:spcPct val="150000"/>
              </a:lnSpc>
              <a:defRPr sz="2000"/>
            </a:pPr>
            <a:r>
              <a:t> </a:t>
            </a:r>
          </a:p>
          <a:p>
            <a:pPr marL="200526" indent="-200526">
              <a:lnSpc>
                <a:spcPct val="150000"/>
              </a:lnSpc>
              <a:buSzPct val="100000"/>
              <a:buChar char="•"/>
              <a:defRPr sz="2000"/>
            </a:pPr>
            <a:r>
              <a:t>开发环境搭建</a:t>
            </a:r>
          </a:p>
          <a:p>
            <a:pPr>
              <a:lnSpc>
                <a:spcPct val="150000"/>
              </a:lnSpc>
              <a:defRPr sz="2000"/>
            </a:pPr>
            <a:r>
              <a:t>java环境搭建、Android SDK及其开发环境搭建、eclipse入门使用、helloworld应用</a:t>
            </a:r>
          </a:p>
          <a:p>
            <a:pPr>
              <a:lnSpc>
                <a:spcPct val="150000"/>
              </a:lnSpc>
              <a:defRPr sz="2000"/>
            </a:pPr>
            <a:endParaRPr/>
          </a:p>
          <a:p>
            <a:pPr marL="200526" indent="-200526">
              <a:lnSpc>
                <a:spcPct val="150000"/>
              </a:lnSpc>
              <a:buSzPct val="100000"/>
              <a:buChar char="•"/>
              <a:defRPr sz="2000"/>
            </a:pPr>
            <a:r>
              <a:t>常用工具介绍</a:t>
            </a:r>
          </a:p>
          <a:p>
            <a:pPr>
              <a:lnSpc>
                <a:spcPct val="150000"/>
              </a:lnSpc>
              <a:defRPr sz="2000"/>
            </a:pPr>
            <a:r>
              <a:t>ADT插件、genymotion、SVN、git、DDMS工具使用等</a:t>
            </a:r>
          </a:p>
        </p:txBody>
      </p:sp>
      <p:pic>
        <p:nvPicPr>
          <p:cNvPr id="161" name="imag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510" y="5809346"/>
            <a:ext cx="1048654" cy="1048654"/>
          </a:xfrm>
          <a:prstGeom prst="rect">
            <a:avLst/>
          </a:prstGeom>
          <a:ln w="12700">
            <a:miter lim="400000"/>
          </a:ln>
        </p:spPr>
      </p:pic>
    </p:spTree>
  </p:cSld>
  <p:clrMapOvr>
    <a:masterClrMapping/>
  </p:clrMapOvr>
  <p:transition spd="slow" advTm="32302"/>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p>
            <a:r>
              <a:t>基础知识</a:t>
            </a:r>
          </a:p>
        </p:txBody>
      </p:sp>
      <p:sp>
        <p:nvSpPr>
          <p:cNvPr id="164" name="Shape 164"/>
          <p:cNvSpPr/>
          <p:nvPr/>
        </p:nvSpPr>
        <p:spPr>
          <a:xfrm>
            <a:off x="688008" y="1439454"/>
            <a:ext cx="7415450" cy="5057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nSpc>
                <a:spcPct val="150000"/>
              </a:lnSpc>
              <a:buSzPct val="100000"/>
              <a:buChar char="•"/>
              <a:defRPr sz="2000"/>
            </a:pPr>
            <a:r>
              <a:t>Android基础语法</a:t>
            </a:r>
          </a:p>
          <a:p>
            <a:pPr>
              <a:lnSpc>
                <a:spcPct val="150000"/>
              </a:lnSpc>
              <a:defRPr sz="2000"/>
            </a:pPr>
            <a:r>
              <a:t>介绍java基础语法、语言特性、面向对象思想等；掌握Android编程的基本概念与要点、进程与线程的概念</a:t>
            </a:r>
          </a:p>
          <a:p>
            <a:pPr>
              <a:lnSpc>
                <a:spcPct val="150000"/>
              </a:lnSpc>
              <a:defRPr sz="2000"/>
            </a:pPr>
            <a:endParaRPr/>
          </a:p>
          <a:p>
            <a:pPr marL="200526" indent="-200526">
              <a:lnSpc>
                <a:spcPct val="150000"/>
              </a:lnSpc>
              <a:buSzPct val="100000"/>
              <a:buChar char="•"/>
              <a:defRPr sz="2000"/>
            </a:pPr>
            <a:r>
              <a:t>android四大组件</a:t>
            </a:r>
          </a:p>
          <a:p>
            <a:pPr>
              <a:lnSpc>
                <a:spcPct val="150000"/>
              </a:lnSpc>
              <a:defRPr sz="2000"/>
            </a:pPr>
            <a:r>
              <a:t>Activity、Service、Broadcast receiver、Content provider介绍和使用方式、Intent消息传递机制</a:t>
            </a:r>
          </a:p>
          <a:p>
            <a:pPr>
              <a:lnSpc>
                <a:spcPct val="150000"/>
              </a:lnSpc>
              <a:defRPr sz="2000"/>
            </a:pPr>
            <a:endParaRPr/>
          </a:p>
          <a:p>
            <a:pPr marL="200526" indent="-200526">
              <a:lnSpc>
                <a:spcPct val="150000"/>
              </a:lnSpc>
              <a:buSzPct val="100000"/>
              <a:buChar char="•"/>
              <a:defRPr sz="2000"/>
            </a:pPr>
            <a:r>
              <a:t>常用UI组件讲解</a:t>
            </a:r>
          </a:p>
          <a:p>
            <a:pPr>
              <a:lnSpc>
                <a:spcPct val="150000"/>
              </a:lnSpc>
              <a:defRPr sz="2000"/>
            </a:pPr>
            <a:r>
              <a:t>Layout布局、ScrollingView、ListView、TextView、Button等</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advTm="20719"/>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t>实战应用-首页实现</a:t>
            </a:r>
          </a:p>
        </p:txBody>
      </p:sp>
      <p:sp>
        <p:nvSpPr>
          <p:cNvPr id="168" name="Shape 168"/>
          <p:cNvSpPr/>
          <p:nvPr/>
        </p:nvSpPr>
        <p:spPr>
          <a:xfrm>
            <a:off x="688008" y="1617254"/>
            <a:ext cx="7415450" cy="3996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40631" indent="-240631">
              <a:lnSpc>
                <a:spcPct val="150000"/>
              </a:lnSpc>
              <a:buSzPct val="100000"/>
              <a:buChar char="•"/>
              <a:defRPr sz="2400"/>
            </a:pPr>
            <a:r>
              <a:t>应用程序框架搭建</a:t>
            </a:r>
          </a:p>
          <a:p>
            <a:pPr marL="240631" indent="-240631">
              <a:lnSpc>
                <a:spcPct val="150000"/>
              </a:lnSpc>
              <a:buSzPct val="100000"/>
              <a:buChar char="•"/>
              <a:defRPr sz="2400"/>
            </a:pPr>
            <a:endParaRPr/>
          </a:p>
          <a:p>
            <a:pPr marL="240631" indent="-240631">
              <a:lnSpc>
                <a:spcPct val="150000"/>
              </a:lnSpc>
              <a:buSzPct val="100000"/>
              <a:buChar char="•"/>
              <a:defRPr sz="2400"/>
            </a:pPr>
            <a:r>
              <a:t>首页实现</a:t>
            </a:r>
          </a:p>
          <a:p>
            <a:pPr>
              <a:lnSpc>
                <a:spcPct val="150000"/>
              </a:lnSpc>
              <a:defRPr sz="2400"/>
            </a:pPr>
            <a:endParaRPr/>
          </a:p>
          <a:p>
            <a:pPr marL="240631" indent="-240631">
              <a:lnSpc>
                <a:spcPct val="150000"/>
              </a:lnSpc>
              <a:buSzPct val="100000"/>
              <a:buChar char="•"/>
              <a:defRPr sz="2400"/>
            </a:pPr>
            <a:r>
              <a:t>apk打包流程解析</a:t>
            </a:r>
          </a:p>
          <a:p>
            <a:pPr>
              <a:lnSpc>
                <a:spcPct val="150000"/>
              </a:lnSpc>
              <a:defRPr sz="2400"/>
            </a:pPr>
            <a:endParaRPr/>
          </a:p>
          <a:p>
            <a:pPr marL="240631" indent="-240631">
              <a:lnSpc>
                <a:spcPct val="150000"/>
              </a:lnSpc>
              <a:buSzPct val="100000"/>
              <a:buChar char="•"/>
              <a:defRPr sz="2400"/>
            </a:pPr>
            <a:r>
              <a:t>apk反编译</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advTm="85395"/>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r>
              <a:rPr lang="zh-CN" altLang="en-US" dirty="0" smtClean="0"/>
              <a:t>移动平台操作系统</a:t>
            </a:r>
            <a:endParaRPr dirty="0"/>
          </a:p>
        </p:txBody>
      </p:sp>
      <p:sp>
        <p:nvSpPr>
          <p:cNvPr id="172" name="Shape 172"/>
          <p:cNvSpPr/>
          <p:nvPr/>
        </p:nvSpPr>
        <p:spPr>
          <a:xfrm>
            <a:off x="457076" y="1752698"/>
            <a:ext cx="6584196" cy="7078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endParaRPr dirty="0"/>
          </a:p>
        </p:txBody>
      </p:sp>
      <p:pic>
        <p:nvPicPr>
          <p:cNvPr id="2" name="图片 1"/>
          <p:cNvPicPr>
            <a:picLocks noChangeAspect="1"/>
          </p:cNvPicPr>
          <p:nvPr/>
        </p:nvPicPr>
        <p:blipFill>
          <a:blip r:embed="rId3"/>
          <a:stretch>
            <a:fillRect/>
          </a:stretch>
        </p:blipFill>
        <p:spPr>
          <a:xfrm>
            <a:off x="912012" y="1159766"/>
            <a:ext cx="7767560" cy="5545834"/>
          </a:xfrm>
          <a:prstGeom prst="rect">
            <a:avLst/>
          </a:prstGeom>
        </p:spPr>
      </p:pic>
      <p:pic>
        <p:nvPicPr>
          <p:cNvPr id="6" name="图片 5"/>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advTm="92637"/>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idx="4294967295"/>
          </p:nvPr>
        </p:nvSpPr>
        <p:spPr>
          <a:prstGeom prst="rect">
            <a:avLst/>
          </a:prstGeom>
        </p:spPr>
        <p:txBody>
          <a:bodyPr/>
          <a:lstStyle>
            <a:lvl1pPr algn="l"/>
          </a:lstStyle>
          <a:p>
            <a:r>
              <a:rPr dirty="0" smtClean="0"/>
              <a:t>201</a:t>
            </a:r>
            <a:r>
              <a:rPr lang="en-US" altLang="zh-CN" dirty="0" smtClean="0"/>
              <a:t>5</a:t>
            </a:r>
            <a:r>
              <a:rPr dirty="0" smtClean="0"/>
              <a:t>年移动平台分布情况</a:t>
            </a:r>
            <a:endParaRPr dirty="0"/>
          </a:p>
        </p:txBody>
      </p:sp>
      <p:pic>
        <p:nvPicPr>
          <p:cNvPr id="5" name="图片 4"/>
          <p:cNvPicPr>
            <a:picLocks noChangeAspect="1"/>
          </p:cNvPicPr>
          <p:nvPr/>
        </p:nvPicPr>
        <p:blipFill>
          <a:blip r:embed="rId3"/>
          <a:stretch>
            <a:fillRect/>
          </a:stretch>
        </p:blipFill>
        <p:spPr>
          <a:xfrm>
            <a:off x="-19050" y="1417639"/>
            <a:ext cx="9201814" cy="5059361"/>
          </a:xfrm>
          <a:prstGeom prst="rect">
            <a:avLst/>
          </a:prstGeom>
        </p:spPr>
      </p:pic>
      <p:pic>
        <p:nvPicPr>
          <p:cNvPr id="4" name="图片 3"/>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advTm="24004"/>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5458"/>
            <a:ext cx="9144000" cy="5715000"/>
          </a:xfrm>
          <a:prstGeom prst="rect">
            <a:avLst/>
          </a:prstGeom>
        </p:spPr>
      </p:pic>
      <p:pic>
        <p:nvPicPr>
          <p:cNvPr id="3" name="图片 2"/>
          <p:cNvPicPr>
            <a:picLocks noChangeAspect="1"/>
          </p:cNvPicPr>
          <p:nvPr/>
        </p:nvPicPr>
        <p:blipFill>
          <a:blip r:embed="rId4"/>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693439011"/>
      </p:ext>
    </p:extLst>
  </p:cSld>
  <p:clrMapOvr>
    <a:masterClrMapping/>
  </p:clrMapOvr>
  <p:transition spd="med" advTm="8621"/>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标注 5"/>
          <p:cNvSpPr/>
          <p:nvPr/>
        </p:nvSpPr>
        <p:spPr>
          <a:xfrm>
            <a:off x="3200400" y="2447925"/>
            <a:ext cx="2931478" cy="612648"/>
          </a:xfrm>
          <a:prstGeom prst="wedgeRoundRectCallout">
            <a:avLst>
              <a:gd name="adj1" fmla="val 54937"/>
              <a:gd name="adj2" fmla="val -9017"/>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7" name="图片 6"/>
          <p:cNvPicPr>
            <a:picLocks noChangeAspect="1"/>
          </p:cNvPicPr>
          <p:nvPr/>
        </p:nvPicPr>
        <p:blipFill>
          <a:blip r:embed="rId3"/>
          <a:stretch>
            <a:fillRect/>
          </a:stretch>
        </p:blipFill>
        <p:spPr>
          <a:xfrm>
            <a:off x="793750" y="3382835"/>
            <a:ext cx="1270000" cy="1270000"/>
          </a:xfrm>
          <a:prstGeom prst="rect">
            <a:avLst/>
          </a:prstGeom>
        </p:spPr>
      </p:pic>
      <p:pic>
        <p:nvPicPr>
          <p:cNvPr id="8" name="图片 7"/>
          <p:cNvPicPr>
            <a:picLocks noChangeAspect="1"/>
          </p:cNvPicPr>
          <p:nvPr/>
        </p:nvPicPr>
        <p:blipFill>
          <a:blip r:embed="rId4"/>
          <a:stretch>
            <a:fillRect/>
          </a:stretch>
        </p:blipFill>
        <p:spPr>
          <a:xfrm>
            <a:off x="6227128" y="4794250"/>
            <a:ext cx="1270000" cy="1270000"/>
          </a:xfrm>
          <a:prstGeom prst="rect">
            <a:avLst/>
          </a:prstGeom>
        </p:spPr>
      </p:pic>
      <p:pic>
        <p:nvPicPr>
          <p:cNvPr id="9" name="图片 8"/>
          <p:cNvPicPr>
            <a:picLocks noChangeAspect="1"/>
          </p:cNvPicPr>
          <p:nvPr/>
        </p:nvPicPr>
        <p:blipFill>
          <a:blip r:embed="rId5"/>
          <a:stretch>
            <a:fillRect/>
          </a:stretch>
        </p:blipFill>
        <p:spPr>
          <a:xfrm>
            <a:off x="6337300" y="2119249"/>
            <a:ext cx="1270000" cy="1270000"/>
          </a:xfrm>
          <a:prstGeom prst="rect">
            <a:avLst/>
          </a:prstGeom>
        </p:spPr>
      </p:pic>
      <p:sp>
        <p:nvSpPr>
          <p:cNvPr id="10" name="圆角矩形标注 9"/>
          <p:cNvSpPr/>
          <p:nvPr/>
        </p:nvSpPr>
        <p:spPr>
          <a:xfrm>
            <a:off x="2417128" y="3630612"/>
            <a:ext cx="2688272" cy="612648"/>
          </a:xfrm>
          <a:prstGeom prst="wedgeRoundRectCallout">
            <a:avLst>
              <a:gd name="adj1" fmla="val -56345"/>
              <a:gd name="adj2" fmla="val -279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圆角矩形标注 10"/>
          <p:cNvSpPr/>
          <p:nvPr/>
        </p:nvSpPr>
        <p:spPr>
          <a:xfrm>
            <a:off x="3733800" y="4813299"/>
            <a:ext cx="2398078" cy="612648"/>
          </a:xfrm>
          <a:prstGeom prst="wedgeRoundRectCallout">
            <a:avLst>
              <a:gd name="adj1" fmla="val 55963"/>
              <a:gd name="adj2" fmla="val 25187"/>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文本框 11"/>
          <p:cNvSpPr txBox="1"/>
          <p:nvPr/>
        </p:nvSpPr>
        <p:spPr>
          <a:xfrm>
            <a:off x="2514601" y="3771321"/>
            <a:ext cx="27431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j-lt"/>
                <a:ea typeface="+mj-ea"/>
                <a:cs typeface="+mj-cs"/>
                <a:sym typeface="Calibri"/>
              </a:rPr>
              <a:t>我的市场占有率也有</a:t>
            </a:r>
            <a:r>
              <a:rPr kumimoji="0" lang="en-US" altLang="zh-CN" sz="1800" b="0" i="0" u="none" strike="noStrike" cap="none" spc="0" normalizeH="0" baseline="0" dirty="0" smtClean="0">
                <a:ln>
                  <a:noFill/>
                </a:ln>
                <a:solidFill>
                  <a:srgbClr val="000000"/>
                </a:solidFill>
                <a:effectLst/>
                <a:uFillTx/>
                <a:latin typeface="+mj-lt"/>
                <a:ea typeface="+mj-ea"/>
                <a:cs typeface="+mj-cs"/>
                <a:sym typeface="Calibri"/>
              </a:rPr>
              <a:t>40%</a:t>
            </a:r>
            <a:endParaRPr kumimoji="0" lang="zh-CN" alt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3" name="文本框 12"/>
          <p:cNvSpPr txBox="1"/>
          <p:nvPr/>
        </p:nvSpPr>
        <p:spPr>
          <a:xfrm>
            <a:off x="3200400" y="2569584"/>
            <a:ext cx="27998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j-lt"/>
                <a:ea typeface="+mj-ea"/>
                <a:cs typeface="+mj-cs"/>
                <a:sym typeface="Calibri"/>
              </a:rPr>
              <a:t>我的市场占有率突破</a:t>
            </a:r>
            <a:r>
              <a:rPr kumimoji="0" lang="en-US" altLang="zh-CN" sz="1800" b="0" i="0" u="none" strike="noStrike" cap="none" spc="0" normalizeH="0" baseline="0" dirty="0" smtClean="0">
                <a:ln>
                  <a:noFill/>
                </a:ln>
                <a:solidFill>
                  <a:srgbClr val="000000"/>
                </a:solidFill>
                <a:effectLst/>
                <a:uFillTx/>
                <a:latin typeface="+mj-lt"/>
                <a:ea typeface="+mj-ea"/>
                <a:cs typeface="+mj-cs"/>
                <a:sym typeface="Calibri"/>
              </a:rPr>
              <a:t>50%</a:t>
            </a:r>
            <a:r>
              <a:rPr kumimoji="0" lang="zh-CN" altLang="en-US" sz="1800" b="0" i="0" u="none" strike="noStrike" cap="none" spc="0" normalizeH="0" baseline="0" dirty="0" smtClean="0">
                <a:ln>
                  <a:noFill/>
                </a:ln>
                <a:solidFill>
                  <a:srgbClr val="000000"/>
                </a:solidFill>
                <a:effectLst/>
                <a:uFillTx/>
                <a:latin typeface="+mj-lt"/>
                <a:ea typeface="+mj-ea"/>
                <a:cs typeface="+mj-cs"/>
                <a:sym typeface="Calibri"/>
              </a:rPr>
              <a:t>了</a:t>
            </a:r>
            <a:endParaRPr kumimoji="0" lang="zh-CN" alt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4" name="文本框 13"/>
          <p:cNvSpPr txBox="1"/>
          <p:nvPr/>
        </p:nvSpPr>
        <p:spPr>
          <a:xfrm>
            <a:off x="3838302" y="4969303"/>
            <a:ext cx="22708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j-lt"/>
                <a:ea typeface="+mj-ea"/>
                <a:cs typeface="+mj-cs"/>
                <a:sym typeface="Calibri"/>
              </a:rPr>
              <a:t>你们聊，我先走了</a:t>
            </a:r>
            <a:r>
              <a:rPr kumimoji="0" lang="is-IS" altLang="zh-CN" sz="1800" b="0" i="0" u="none" strike="noStrike" cap="none" spc="0" normalizeH="0" baseline="0" dirty="0" smtClean="0">
                <a:ln>
                  <a:noFill/>
                </a:ln>
                <a:solidFill>
                  <a:srgbClr val="000000"/>
                </a:solidFill>
                <a:effectLst/>
                <a:uFillTx/>
                <a:latin typeface="+mj-lt"/>
                <a:ea typeface="+mj-ea"/>
                <a:cs typeface="+mj-cs"/>
                <a:sym typeface="Calibri"/>
              </a:rPr>
              <a:t>……</a:t>
            </a:r>
            <a:endParaRPr kumimoji="0" lang="zh-CN" alt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6" name="Shape 176"/>
          <p:cNvSpPr txBox="1">
            <a:spLocks/>
          </p:cNvSpPr>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zh-CN" altLang="en-US" dirty="0" smtClean="0"/>
              <a:t>对话可能是这样的</a:t>
            </a:r>
            <a:endParaRPr lang="zh-CN" altLang="en-US" dirty="0"/>
          </a:p>
        </p:txBody>
      </p:sp>
      <p:pic>
        <p:nvPicPr>
          <p:cNvPr id="15" name="图片 14"/>
          <p:cNvPicPr>
            <a:picLocks noChangeAspect="1"/>
          </p:cNvPicPr>
          <p:nvPr/>
        </p:nvPicPr>
        <p:blipFill>
          <a:blip r:embed="rId6"/>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164670202"/>
      </p:ext>
    </p:extLst>
  </p:cSld>
  <p:clrMapOvr>
    <a:masterClrMapping/>
  </p:clrMapOvr>
  <p:transition spd="med" advTm="19599"/>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prstGeom prst="rect">
            <a:avLst/>
          </a:prstGeom>
        </p:spPr>
        <p:txBody>
          <a:bodyPr/>
          <a:lstStyle/>
          <a:p>
            <a:pPr algn="l"/>
            <a:r>
              <a:t>什么是android</a:t>
            </a:r>
          </a:p>
        </p:txBody>
      </p:sp>
      <p:sp>
        <p:nvSpPr>
          <p:cNvPr id="179" name="Shape 179"/>
          <p:cNvSpPr/>
          <p:nvPr/>
        </p:nvSpPr>
        <p:spPr>
          <a:xfrm>
            <a:off x="3866147" y="1556791"/>
            <a:ext cx="3977681" cy="415498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342900" indent="-342900">
              <a:lnSpc>
                <a:spcPct val="150000"/>
              </a:lnSpc>
              <a:buSzPct val="100000"/>
              <a:buFont typeface="Wingdings"/>
              <a:buChar char="●"/>
              <a:defRPr sz="2000"/>
            </a:pPr>
            <a:r>
              <a:rPr sz="1600" dirty="0"/>
              <a:t>Android是一种基于Linux的自由及开放源代码的操作系统，该平台由操作系统、中间件、用户界面和应用软件组成。由Google公司和开放手机联盟领导及开发</a:t>
            </a:r>
          </a:p>
          <a:p>
            <a:pPr marL="342900" indent="-342900">
              <a:lnSpc>
                <a:spcPct val="150000"/>
              </a:lnSpc>
              <a:buSzPct val="100000"/>
              <a:buFont typeface="Wingdings"/>
              <a:buChar char="●"/>
              <a:defRPr sz="2000"/>
            </a:pPr>
            <a:endParaRPr sz="1600" dirty="0"/>
          </a:p>
          <a:p>
            <a:pPr marL="342900" indent="-342900">
              <a:lnSpc>
                <a:spcPct val="150000"/>
              </a:lnSpc>
              <a:buSzPct val="100000"/>
              <a:buFont typeface="Wingdings"/>
              <a:buChar char="●"/>
              <a:defRPr sz="2000"/>
            </a:pPr>
            <a:r>
              <a:rPr sz="1600" dirty="0"/>
              <a:t>主要使用于移动设备，如智能手机和平板电脑，现在逐步扩展到TV、智能盒子、智能电器以及其他各种智能终端上</a:t>
            </a:r>
          </a:p>
          <a:p>
            <a:pPr marL="342900" indent="-342900">
              <a:lnSpc>
                <a:spcPct val="150000"/>
              </a:lnSpc>
              <a:buSzPct val="100000"/>
              <a:buFont typeface="Wingdings"/>
              <a:buChar char="●"/>
              <a:defRPr sz="2000"/>
            </a:pPr>
            <a:endParaRPr sz="1600" dirty="0"/>
          </a:p>
          <a:p>
            <a:pPr marL="342900" indent="-342900">
              <a:lnSpc>
                <a:spcPct val="150000"/>
              </a:lnSpc>
              <a:buSzPct val="100000"/>
              <a:buFont typeface="Wingdings"/>
              <a:buChar char="●"/>
              <a:defRPr sz="2000"/>
            </a:pPr>
            <a:r>
              <a:rPr sz="1600" dirty="0"/>
              <a:t>版本迭代从1.0（无代号）到现在的6.0（Marshmallow）</a:t>
            </a:r>
          </a:p>
        </p:txBody>
      </p:sp>
      <p:pic>
        <p:nvPicPr>
          <p:cNvPr id="3" name="图片 2"/>
          <p:cNvPicPr>
            <a:picLocks noChangeAspect="1"/>
          </p:cNvPicPr>
          <p:nvPr/>
        </p:nvPicPr>
        <p:blipFill>
          <a:blip r:embed="rId3"/>
          <a:stretch>
            <a:fillRect/>
          </a:stretch>
        </p:blipFill>
        <p:spPr>
          <a:xfrm>
            <a:off x="702510" y="1876375"/>
            <a:ext cx="2631357" cy="3208972"/>
          </a:xfrm>
          <a:prstGeom prst="rect">
            <a:avLst/>
          </a:prstGeom>
        </p:spPr>
      </p:pic>
      <p:sp>
        <p:nvSpPr>
          <p:cNvPr id="4" name="文本框 3"/>
          <p:cNvSpPr txBox="1"/>
          <p:nvPr/>
        </p:nvSpPr>
        <p:spPr>
          <a:xfrm>
            <a:off x="271236" y="5711775"/>
            <a:ext cx="349390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smtClean="0">
                <a:ln>
                  <a:noFill/>
                </a:ln>
                <a:solidFill>
                  <a:srgbClr val="000000"/>
                </a:solidFill>
                <a:effectLst/>
                <a:uFillTx/>
                <a:latin typeface="+mj-lt"/>
                <a:ea typeface="+mj-ea"/>
                <a:cs typeface="+mj-cs"/>
                <a:sym typeface="Calibri"/>
              </a:rPr>
              <a:t>Android</a:t>
            </a:r>
            <a:r>
              <a:rPr kumimoji="0" lang="zh-CN" altLang="en-US" sz="2000" b="0" i="0" u="none" strike="noStrike" cap="none" spc="0" normalizeH="0" baseline="0" dirty="0" smtClean="0">
                <a:ln>
                  <a:noFill/>
                </a:ln>
                <a:solidFill>
                  <a:srgbClr val="000000"/>
                </a:solidFill>
                <a:effectLst/>
                <a:uFillTx/>
                <a:latin typeface="+mj-lt"/>
                <a:ea typeface="+mj-ea"/>
                <a:cs typeface="+mj-cs"/>
                <a:sym typeface="Calibri"/>
              </a:rPr>
              <a:t>是智能设备的操作系统</a:t>
            </a:r>
            <a:endParaRPr kumimoji="0" lang="zh-CN" altLang="en-US" sz="2000" b="0" i="0" u="none" strike="noStrike" cap="none" spc="0" normalizeH="0" baseline="0" dirty="0">
              <a:ln>
                <a:noFill/>
              </a:ln>
              <a:solidFill>
                <a:srgbClr val="000000"/>
              </a:solidFill>
              <a:effectLst/>
              <a:uFillTx/>
              <a:latin typeface="+mj-lt"/>
              <a:ea typeface="+mj-ea"/>
              <a:cs typeface="+mj-cs"/>
              <a:sym typeface="Calibri"/>
            </a:endParaRPr>
          </a:p>
        </p:txBody>
      </p:sp>
      <p:pic>
        <p:nvPicPr>
          <p:cNvPr id="7" name="图片 6"/>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advTm="52296"/>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1143000"/>
            <a:ext cx="9144000" cy="4572000"/>
          </a:xfrm>
          <a:prstGeom prst="rect">
            <a:avLst/>
          </a:prstGeom>
        </p:spPr>
      </p:pic>
      <p:pic>
        <p:nvPicPr>
          <p:cNvPr id="3" name="图片 2"/>
          <p:cNvPicPr>
            <a:picLocks noChangeAspect="1"/>
          </p:cNvPicPr>
          <p:nvPr/>
        </p:nvPicPr>
        <p:blipFill>
          <a:blip r:embed="rId4"/>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643689683"/>
      </p:ext>
    </p:extLst>
  </p:cSld>
  <p:clrMapOvr>
    <a:masterClrMapping/>
  </p:clrMapOvr>
  <p:transition spd="med" advTm="34756"/>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idx="4294967295"/>
          </p:nvPr>
        </p:nvSpPr>
        <p:spPr>
          <a:prstGeom prst="rect">
            <a:avLst/>
          </a:prstGeom>
        </p:spPr>
        <p:txBody>
          <a:bodyPr/>
          <a:lstStyle>
            <a:lvl1pPr algn="l"/>
          </a:lstStyle>
          <a:p>
            <a:r>
              <a:t>android各版本市场占有率</a:t>
            </a:r>
          </a:p>
        </p:txBody>
      </p:sp>
      <p:sp>
        <p:nvSpPr>
          <p:cNvPr id="184" name="Shape 184"/>
          <p:cNvSpPr/>
          <p:nvPr/>
        </p:nvSpPr>
        <p:spPr>
          <a:xfrm>
            <a:off x="3321739" y="6218239"/>
            <a:ext cx="17360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solidFill>
                  <a:srgbClr val="C0C0C0"/>
                </a:solidFill>
              </a:defRPr>
            </a:pPr>
            <a:r>
              <a:t>2016年Q1数据</a:t>
            </a:r>
          </a:p>
        </p:txBody>
      </p:sp>
      <p:pic>
        <p:nvPicPr>
          <p:cNvPr id="2" name="图片 1"/>
          <p:cNvPicPr>
            <a:picLocks noChangeAspect="1"/>
          </p:cNvPicPr>
          <p:nvPr/>
        </p:nvPicPr>
        <p:blipFill>
          <a:blip r:embed="rId3"/>
          <a:stretch>
            <a:fillRect/>
          </a:stretch>
        </p:blipFill>
        <p:spPr>
          <a:xfrm>
            <a:off x="971550" y="1417639"/>
            <a:ext cx="7200900" cy="4800600"/>
          </a:xfrm>
          <a:prstGeom prst="rect">
            <a:avLst/>
          </a:prstGeom>
        </p:spPr>
      </p:pic>
      <p:pic>
        <p:nvPicPr>
          <p:cNvPr id="5" name="图片 4"/>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advTm="25548"/>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smtClean="0"/>
              <a:t>个人简介</a:t>
            </a:r>
            <a:endParaRPr kumimoji="1" lang="zh-CN" altLang="en-US" dirty="0"/>
          </a:p>
        </p:txBody>
      </p:sp>
      <p:sp>
        <p:nvSpPr>
          <p:cNvPr id="3" name="文本占位符 2"/>
          <p:cNvSpPr>
            <a:spLocks noGrp="1"/>
          </p:cNvSpPr>
          <p:nvPr>
            <p:ph type="body" idx="1"/>
          </p:nvPr>
        </p:nvSpPr>
        <p:spPr>
          <a:xfrm>
            <a:off x="457200" y="1600200"/>
            <a:ext cx="8524240" cy="5024120"/>
          </a:xfrm>
        </p:spPr>
        <p:txBody>
          <a:bodyPr>
            <a:normAutofit/>
          </a:bodyPr>
          <a:lstStyle/>
          <a:p>
            <a:r>
              <a:rPr kumimoji="1" lang="zh-CN" altLang="en-US" sz="2400" dirty="0" smtClean="0"/>
              <a:t>赵星宇</a:t>
            </a:r>
          </a:p>
          <a:p>
            <a:endParaRPr kumimoji="1" lang="zh-CN" altLang="en-US" sz="2400" dirty="0"/>
          </a:p>
          <a:p>
            <a:r>
              <a:rPr kumimoji="1" lang="zh-CN" altLang="en-US" sz="2400" dirty="0" smtClean="0"/>
              <a:t>目前就职新浪微博，任</a:t>
            </a:r>
            <a:r>
              <a:rPr kumimoji="1" lang="en-US" altLang="zh-CN" sz="2400" dirty="0" smtClean="0"/>
              <a:t>android</a:t>
            </a:r>
            <a:r>
              <a:rPr kumimoji="1" lang="zh-CN" altLang="en-US" sz="2400" dirty="0" smtClean="0"/>
              <a:t>高级开发工程师</a:t>
            </a:r>
          </a:p>
          <a:p>
            <a:endParaRPr kumimoji="1" lang="zh-CN" altLang="en-US" sz="2400" dirty="0"/>
          </a:p>
          <a:p>
            <a:r>
              <a:rPr kumimoji="1" lang="zh-CN" altLang="en-US" sz="2400" dirty="0" smtClean="0"/>
              <a:t>工作履历：</a:t>
            </a:r>
          </a:p>
          <a:p>
            <a:pPr marL="0" indent="0">
              <a:buNone/>
            </a:pPr>
            <a:r>
              <a:rPr kumimoji="1" lang="zh-CN" altLang="en-US" sz="2400" dirty="0" smtClean="0"/>
              <a:t>    </a:t>
            </a:r>
            <a:r>
              <a:rPr kumimoji="1" lang="en-US" altLang="zh-CN" sz="2400" dirty="0" smtClean="0"/>
              <a:t>2011</a:t>
            </a:r>
            <a:r>
              <a:rPr kumimoji="1" lang="zh-CN" altLang="en-US" sz="2400" dirty="0" smtClean="0"/>
              <a:t> 联想乐语音、语音识别</a:t>
            </a:r>
            <a:r>
              <a:rPr kumimoji="1" lang="en-US" altLang="zh-CN" sz="2400" dirty="0" smtClean="0"/>
              <a:t>SDK</a:t>
            </a:r>
            <a:endParaRPr kumimoji="1" lang="zh-CN" altLang="en-US" sz="2400" dirty="0"/>
          </a:p>
          <a:p>
            <a:pPr marL="0" indent="0">
              <a:buNone/>
            </a:pPr>
            <a:r>
              <a:rPr kumimoji="1" lang="zh-CN" altLang="en-US" sz="2400" dirty="0" smtClean="0"/>
              <a:t>    </a:t>
            </a:r>
            <a:r>
              <a:rPr kumimoji="1" lang="en-US" altLang="zh-CN" sz="2400" dirty="0" smtClean="0"/>
              <a:t>2014</a:t>
            </a:r>
            <a:r>
              <a:rPr kumimoji="1" lang="zh-CN" altLang="en-US" sz="2400" dirty="0" smtClean="0"/>
              <a:t> 百度糯米、百度糯米电影</a:t>
            </a:r>
          </a:p>
          <a:p>
            <a:pPr marL="0" indent="0">
              <a:buNone/>
            </a:pPr>
            <a:r>
              <a:rPr kumimoji="1" lang="zh-CN" altLang="en-US" sz="2400" dirty="0" smtClean="0"/>
              <a:t>    </a:t>
            </a:r>
            <a:r>
              <a:rPr kumimoji="1" lang="en-US" altLang="zh-CN" sz="2400" dirty="0" smtClean="0"/>
              <a:t>2016</a:t>
            </a:r>
            <a:r>
              <a:rPr kumimoji="1" lang="zh-CN" altLang="en-US" sz="2400" dirty="0" smtClean="0"/>
              <a:t> 微博、</a:t>
            </a:r>
            <a:r>
              <a:rPr kumimoji="1" lang="en-US" altLang="zh-CN" sz="2400" dirty="0" smtClean="0"/>
              <a:t>HTTPDNS</a:t>
            </a:r>
            <a:r>
              <a:rPr kumimoji="1" lang="zh-CN" altLang="en-US" sz="2400" dirty="0" smtClean="0"/>
              <a:t>项目等</a:t>
            </a:r>
          </a:p>
          <a:p>
            <a:pPr marL="0" indent="0">
              <a:buNone/>
            </a:pPr>
            <a:endParaRPr kumimoji="1" lang="zh-CN" altLang="en-US" dirty="0" smtClean="0"/>
          </a:p>
          <a:p>
            <a:pPr marL="0" indent="0">
              <a:buNone/>
            </a:pPr>
            <a:r>
              <a:rPr kumimoji="1" lang="zh-CN" altLang="en-US" sz="2400" dirty="0" smtClean="0"/>
              <a:t>长期混迹互联网的资深码农，主营客户端技术架构、人员培养</a:t>
            </a:r>
            <a:endParaRPr kumimoji="1" lang="zh-CN" altLang="en-US" sz="2400" dirty="0"/>
          </a:p>
        </p:txBody>
      </p:sp>
      <p:pic>
        <p:nvPicPr>
          <p:cNvPr id="4" name="图片 3"/>
          <p:cNvPicPr>
            <a:picLocks noChangeAspect="1"/>
          </p:cNvPicPr>
          <p:nvPr/>
        </p:nvPicPr>
        <p:blipFill>
          <a:blip r:embed="rId3"/>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2128438290"/>
      </p:ext>
    </p:extLst>
  </p:cSld>
  <p:clrMapOvr>
    <a:masterClrMapping/>
  </p:clrMapOvr>
  <p:transition spd="med" advTm="99744"/>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pPr algn="l"/>
            <a:r>
              <a:t>Android架构全景图</a:t>
            </a:r>
          </a:p>
        </p:txBody>
      </p:sp>
      <p:pic>
        <p:nvPicPr>
          <p:cNvPr id="2" name="图片 1"/>
          <p:cNvPicPr>
            <a:picLocks noChangeAspect="1"/>
          </p:cNvPicPr>
          <p:nvPr/>
        </p:nvPicPr>
        <p:blipFill>
          <a:blip r:embed="rId3"/>
          <a:stretch>
            <a:fillRect/>
          </a:stretch>
        </p:blipFill>
        <p:spPr>
          <a:xfrm>
            <a:off x="749299" y="1333500"/>
            <a:ext cx="7480301" cy="5379669"/>
          </a:xfrm>
          <a:prstGeom prst="rect">
            <a:avLst/>
          </a:prstGeom>
        </p:spPr>
      </p:pic>
      <p:pic>
        <p:nvPicPr>
          <p:cNvPr id="4" name="图片 3"/>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advTm="61324"/>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lvl1pPr algn="l"/>
          </a:lstStyle>
          <a:p>
            <a:r>
              <a:rPr dirty="0"/>
              <a:t>应用程序层</a:t>
            </a:r>
          </a:p>
        </p:txBody>
      </p:sp>
      <p:sp>
        <p:nvSpPr>
          <p:cNvPr id="190" name="Shape 190"/>
          <p:cNvSpPr/>
          <p:nvPr/>
        </p:nvSpPr>
        <p:spPr>
          <a:xfrm>
            <a:off x="431304" y="1628799"/>
            <a:ext cx="7878207" cy="411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rPr dirty="0"/>
              <a:t>      Android平台不仅仅是操作系统，也包含了许多应用程序，诸如SMS短信客户端程序、电话拨号程序、图片浏览器、Web浏览器等应用程序。</a:t>
            </a:r>
          </a:p>
          <a:p>
            <a:pPr>
              <a:lnSpc>
                <a:spcPct val="150000"/>
              </a:lnSpc>
              <a:defRPr sz="2000"/>
            </a:pPr>
            <a:r>
              <a:rPr dirty="0"/>
              <a:t>      这些应用程序都是用Java语言编写的，并且这些应用程序都是可以被开发人员开发的其他应用程序所替换，用过windows的同学都知道，在微软的操作系统中我们可以随意的安装和卸载应用程序，例如：QQ、office、浏览器等。</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5991"/>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prstGeom prst="rect">
            <a:avLst/>
          </a:prstGeom>
        </p:spPr>
        <p:txBody>
          <a:bodyPr/>
          <a:lstStyle>
            <a:lvl1pPr algn="l"/>
          </a:lstStyle>
          <a:p>
            <a:r>
              <a:t>应用程序框架层</a:t>
            </a:r>
          </a:p>
        </p:txBody>
      </p:sp>
      <p:sp>
        <p:nvSpPr>
          <p:cNvPr id="194" name="Shape 194"/>
          <p:cNvSpPr/>
          <p:nvPr/>
        </p:nvSpPr>
        <p:spPr>
          <a:xfrm>
            <a:off x="395535" y="1567819"/>
            <a:ext cx="8496946" cy="465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pPr>
            <a:r>
              <a:rPr dirty="0"/>
              <a:t>      应用程序框架层是我们从事Android开发的基础，很多应用程序也是通过这一层来实现其核心功能的，该层简化了组件的重用，开发人员可以直接使用其提供的组件来进行快速的应用程序开发，也可以通过继承而实现个性化的拓展。</a:t>
            </a:r>
          </a:p>
          <a:p>
            <a:pPr>
              <a:defRPr sz="2000"/>
            </a:pPr>
            <a:r>
              <a:rPr dirty="0"/>
              <a:t>如：</a:t>
            </a:r>
          </a:p>
          <a:p>
            <a:pPr>
              <a:defRPr sz="2000"/>
            </a:pPr>
            <a:r>
              <a:rPr dirty="0"/>
              <a:t>a） Activity Manager（活动管理器）</a:t>
            </a:r>
          </a:p>
          <a:p>
            <a:pPr>
              <a:defRPr sz="2000"/>
            </a:pPr>
            <a:r>
              <a:rPr dirty="0"/>
              <a:t>    管理各个应用程序生命周期以及通常的导航回退功能</a:t>
            </a:r>
          </a:p>
          <a:p>
            <a:pPr>
              <a:defRPr sz="2000"/>
            </a:pPr>
            <a:r>
              <a:rPr dirty="0"/>
              <a:t>b） Notification Manager(通告管理器)</a:t>
            </a:r>
          </a:p>
          <a:p>
            <a:pPr>
              <a:defRPr sz="2000"/>
            </a:pPr>
            <a:r>
              <a:rPr dirty="0"/>
              <a:t>    使得应用程序可以在状态栏中显示自定义的提示信息</a:t>
            </a:r>
          </a:p>
          <a:p>
            <a:pPr>
              <a:defRPr sz="2000"/>
            </a:pPr>
            <a:r>
              <a:rPr dirty="0"/>
              <a:t>c） Resource Manager（资源管理器）</a:t>
            </a:r>
          </a:p>
          <a:p>
            <a:pPr>
              <a:defRPr sz="2000"/>
            </a:pPr>
            <a:r>
              <a:rPr dirty="0"/>
              <a:t>    提供应用程序使用的各种非代码资源，如本地化字符串、图片、布局文件、颜色文件等</a:t>
            </a:r>
          </a:p>
          <a:p>
            <a:pPr>
              <a:defRPr sz="2000"/>
            </a:pPr>
            <a:r>
              <a:rPr dirty="0"/>
              <a:t>……</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1025"/>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lstStyle>
            <a:lvl1pPr algn="l"/>
          </a:lstStyle>
          <a:p>
            <a:r>
              <a:t>系统运行库层(1)</a:t>
            </a:r>
          </a:p>
        </p:txBody>
      </p:sp>
      <p:sp>
        <p:nvSpPr>
          <p:cNvPr id="200" name="Shape 200"/>
          <p:cNvSpPr/>
          <p:nvPr/>
        </p:nvSpPr>
        <p:spPr>
          <a:xfrm>
            <a:off x="467543" y="1476066"/>
            <a:ext cx="8352929" cy="494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333399"/>
                </a:solidFill>
                <a:latin typeface="Verdana"/>
                <a:ea typeface="Verdana"/>
                <a:cs typeface="Verdana"/>
                <a:sym typeface="Verdana"/>
              </a:defRPr>
            </a:pPr>
            <a:r>
              <a:rPr>
                <a:latin typeface="+mn-lt"/>
                <a:ea typeface="+mn-ea"/>
                <a:cs typeface="+mn-cs"/>
                <a:sym typeface="Helvetica"/>
              </a:rPr>
              <a:t>系统库</a:t>
            </a:r>
          </a:p>
          <a:p>
            <a:pPr>
              <a:defRPr sz="2000"/>
            </a:pPr>
            <a:r>
              <a:t>      系统库是应用程序框架的支撑，是连接应用程序框架层与Linux内核层的重要纽带。其主要分为如下几个：</a:t>
            </a:r>
          </a:p>
          <a:p>
            <a:pPr>
              <a:defRPr sz="2000"/>
            </a:pPr>
            <a:r>
              <a:t>  Ø  Surface Manager：</a:t>
            </a:r>
          </a:p>
          <a:p>
            <a:pPr>
              <a:defRPr sz="2000"/>
            </a:pPr>
            <a:r>
              <a:t>      执行多个应用程序时候，负责管理显示与存取操作间的互动，另外也负责2D绘图与3D绘图进行显示合成。 </a:t>
            </a:r>
          </a:p>
          <a:p>
            <a:pPr>
              <a:defRPr sz="2000"/>
            </a:pPr>
            <a:r>
              <a:t>  Ø  Media Framework： </a:t>
            </a:r>
          </a:p>
          <a:p>
            <a:pPr>
              <a:defRPr sz="2000"/>
            </a:pPr>
            <a:r>
              <a:t>      多媒体库，基于PacketVideo OpenCore;支持多种常用的音频、视频格式录制和回放，编码格式包括MPEG4、MP3、H.264、AAC、ARM。</a:t>
            </a:r>
          </a:p>
          <a:p>
            <a:pPr>
              <a:defRPr sz="2000"/>
            </a:pPr>
            <a:r>
              <a:t>   Ø  SQLite:</a:t>
            </a:r>
          </a:p>
          <a:p>
            <a:pPr>
              <a:defRPr sz="2000"/>
            </a:pPr>
            <a:r>
              <a:t>     小型的关系型数据库引擎 </a:t>
            </a:r>
          </a:p>
          <a:p>
            <a:pPr>
              <a:defRPr sz="2000"/>
            </a:pPr>
            <a:r>
              <a:t> Ø  WebKit：</a:t>
            </a:r>
          </a:p>
          <a:p>
            <a:pPr>
              <a:defRPr sz="2000"/>
            </a:pPr>
            <a:r>
              <a:t>      一套网页浏览器的软件引擎</a:t>
            </a:r>
          </a:p>
          <a:p>
            <a:pPr>
              <a:defRPr sz="2000"/>
            </a:pPr>
            <a:r>
              <a:t>……</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982"/>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prstGeom prst="rect">
            <a:avLst/>
          </a:prstGeom>
        </p:spPr>
        <p:txBody>
          <a:bodyPr/>
          <a:lstStyle>
            <a:lvl1pPr algn="l"/>
          </a:lstStyle>
          <a:p>
            <a:r>
              <a:t>系统运行库层(2)</a:t>
            </a:r>
          </a:p>
        </p:txBody>
      </p:sp>
      <p:sp>
        <p:nvSpPr>
          <p:cNvPr id="206" name="Shape 206"/>
          <p:cNvSpPr/>
          <p:nvPr/>
        </p:nvSpPr>
        <p:spPr>
          <a:xfrm>
            <a:off x="395535" y="1412775"/>
            <a:ext cx="8424937" cy="43672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333399"/>
                </a:solidFill>
                <a:latin typeface="Verdana"/>
                <a:ea typeface="Verdana"/>
                <a:cs typeface="Verdana"/>
                <a:sym typeface="Verdana"/>
              </a:defRPr>
            </a:pPr>
            <a:r>
              <a:t>Android</a:t>
            </a:r>
            <a:r>
              <a:rPr>
                <a:latin typeface="+mn-lt"/>
                <a:ea typeface="+mn-ea"/>
                <a:cs typeface="+mn-cs"/>
                <a:sym typeface="Helvetica"/>
              </a:rPr>
              <a:t>运行时</a:t>
            </a:r>
            <a:endParaRPr sz="1600"/>
          </a:p>
          <a:p>
            <a:pPr>
              <a:defRPr sz="2000">
                <a:solidFill>
                  <a:srgbClr val="333333"/>
                </a:solidFill>
                <a:latin typeface="Verdana"/>
                <a:ea typeface="Verdana"/>
                <a:cs typeface="Verdana"/>
                <a:sym typeface="Verdana"/>
              </a:defRPr>
            </a:pPr>
            <a:r>
              <a:t>      </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应用程序时采用</a:t>
            </a:r>
            <a:r>
              <a:rPr>
                <a:solidFill>
                  <a:srgbClr val="000000"/>
                </a:solidFill>
                <a:latin typeface="+mj-lt"/>
                <a:ea typeface="+mj-ea"/>
                <a:cs typeface="+mj-cs"/>
                <a:sym typeface="Calibri"/>
              </a:rPr>
              <a:t>Java</a:t>
            </a:r>
            <a:r>
              <a:rPr>
                <a:solidFill>
                  <a:srgbClr val="000000"/>
                </a:solidFill>
                <a:latin typeface="+mn-lt"/>
                <a:ea typeface="+mn-ea"/>
                <a:cs typeface="+mn-cs"/>
                <a:sym typeface="Helvetica"/>
              </a:rPr>
              <a:t>语言编写，程序在</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运行时中执行，其运行时分为核心库和</a:t>
            </a:r>
            <a:r>
              <a:rPr>
                <a:solidFill>
                  <a:srgbClr val="000000"/>
                </a:solidFill>
                <a:latin typeface="+mj-lt"/>
                <a:ea typeface="+mj-ea"/>
                <a:cs typeface="+mj-cs"/>
                <a:sym typeface="Calibri"/>
              </a:rPr>
              <a:t>Dalvik</a:t>
            </a:r>
            <a:r>
              <a:rPr>
                <a:solidFill>
                  <a:srgbClr val="000000"/>
                </a:solidFill>
                <a:latin typeface="+mn-lt"/>
                <a:ea typeface="+mn-ea"/>
                <a:cs typeface="+mn-cs"/>
                <a:sym typeface="Helvetica"/>
              </a:rPr>
              <a:t>虚拟机两部分。</a:t>
            </a:r>
          </a:p>
          <a:p>
            <a:pPr>
              <a:defRPr sz="2000">
                <a:solidFill>
                  <a:srgbClr val="333333"/>
                </a:solidFill>
                <a:latin typeface="Verdana"/>
                <a:ea typeface="Verdana"/>
                <a:cs typeface="Verdana"/>
                <a:sym typeface="Verdana"/>
              </a:defRPr>
            </a:pPr>
            <a:r>
              <a:t>    </a:t>
            </a:r>
            <a:r>
              <a:rPr>
                <a:latin typeface="Wingdings"/>
                <a:ea typeface="Wingdings"/>
                <a:cs typeface="Wingdings"/>
                <a:sym typeface="Wingdings"/>
              </a:rPr>
              <a:t>➢</a:t>
            </a:r>
            <a:r>
              <a:rPr sz="800">
                <a:solidFill>
                  <a:srgbClr val="FF0000"/>
                </a:solidFill>
                <a:latin typeface="Times New Roman"/>
                <a:ea typeface="Times New Roman"/>
                <a:cs typeface="Times New Roman"/>
                <a:sym typeface="Times New Roman"/>
              </a:rPr>
              <a:t>  </a:t>
            </a:r>
            <a:r>
              <a:rPr>
                <a:solidFill>
                  <a:srgbClr val="FF0000"/>
                </a:solidFill>
                <a:latin typeface="宋体"/>
                <a:ea typeface="宋体"/>
                <a:cs typeface="宋体"/>
                <a:sym typeface="宋体"/>
              </a:rPr>
              <a:t>核心库</a:t>
            </a:r>
            <a:endParaRPr sz="1600"/>
          </a:p>
          <a:p>
            <a:pPr>
              <a:defRPr sz="2000">
                <a:solidFill>
                  <a:srgbClr val="333333"/>
                </a:solidFill>
                <a:latin typeface="Verdana"/>
                <a:ea typeface="Verdana"/>
                <a:cs typeface="Verdana"/>
                <a:sym typeface="Verdana"/>
              </a:defRPr>
            </a:pPr>
            <a:r>
              <a:t>      </a:t>
            </a:r>
            <a:r>
              <a:rPr>
                <a:solidFill>
                  <a:srgbClr val="000000"/>
                </a:solidFill>
                <a:latin typeface="+mn-lt"/>
                <a:ea typeface="+mn-ea"/>
                <a:cs typeface="+mn-cs"/>
                <a:sym typeface="Helvetica"/>
              </a:rPr>
              <a:t>核心库提供了</a:t>
            </a:r>
            <a:r>
              <a:rPr>
                <a:solidFill>
                  <a:srgbClr val="000000"/>
                </a:solidFill>
                <a:latin typeface="+mj-lt"/>
                <a:ea typeface="+mj-ea"/>
                <a:cs typeface="+mj-cs"/>
                <a:sym typeface="Calibri"/>
              </a:rPr>
              <a:t>Java</a:t>
            </a:r>
            <a:r>
              <a:rPr>
                <a:solidFill>
                  <a:srgbClr val="000000"/>
                </a:solidFill>
                <a:latin typeface="+mn-lt"/>
                <a:ea typeface="+mn-ea"/>
                <a:cs typeface="+mn-cs"/>
                <a:sym typeface="Helvetica"/>
              </a:rPr>
              <a:t>语言</a:t>
            </a:r>
            <a:r>
              <a:rPr>
                <a:solidFill>
                  <a:srgbClr val="000000"/>
                </a:solidFill>
                <a:latin typeface="+mj-lt"/>
                <a:ea typeface="+mj-ea"/>
                <a:cs typeface="+mj-cs"/>
                <a:sym typeface="Calibri"/>
              </a:rPr>
              <a:t>API</a:t>
            </a:r>
            <a:r>
              <a:rPr>
                <a:solidFill>
                  <a:srgbClr val="000000"/>
                </a:solidFill>
                <a:latin typeface="+mn-lt"/>
                <a:ea typeface="+mn-ea"/>
                <a:cs typeface="+mn-cs"/>
                <a:sym typeface="Helvetica"/>
              </a:rPr>
              <a:t>中的大多数功能，同时也包含了</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的一些核心</a:t>
            </a:r>
            <a:r>
              <a:rPr>
                <a:solidFill>
                  <a:srgbClr val="000000"/>
                </a:solidFill>
                <a:latin typeface="+mj-lt"/>
                <a:ea typeface="+mj-ea"/>
                <a:cs typeface="+mj-cs"/>
                <a:sym typeface="Calibri"/>
              </a:rPr>
              <a:t>API,</a:t>
            </a:r>
            <a:r>
              <a:rPr>
                <a:solidFill>
                  <a:srgbClr val="000000"/>
                </a:solidFill>
                <a:latin typeface="+mn-lt"/>
                <a:ea typeface="+mn-ea"/>
                <a:cs typeface="+mn-cs"/>
                <a:sym typeface="Helvetica"/>
              </a:rPr>
              <a:t>如</a:t>
            </a:r>
            <a:r>
              <a:rPr>
                <a:solidFill>
                  <a:srgbClr val="000000"/>
                </a:solidFill>
                <a:latin typeface="+mj-lt"/>
                <a:ea typeface="+mj-ea"/>
                <a:cs typeface="+mj-cs"/>
                <a:sym typeface="Calibri"/>
              </a:rPr>
              <a:t>android.os</a:t>
            </a:r>
            <a:r>
              <a:rPr>
                <a:solidFill>
                  <a:srgbClr val="000000"/>
                </a:solidFill>
                <a:latin typeface="+mn-lt"/>
                <a:ea typeface="+mn-ea"/>
                <a:cs typeface="+mn-cs"/>
                <a:sym typeface="Helvetica"/>
              </a:rPr>
              <a:t>、</a:t>
            </a:r>
            <a:r>
              <a:rPr>
                <a:solidFill>
                  <a:srgbClr val="000000"/>
                </a:solidFill>
                <a:latin typeface="+mj-lt"/>
                <a:ea typeface="+mj-ea"/>
                <a:cs typeface="+mj-cs"/>
                <a:sym typeface="Calibri"/>
              </a:rPr>
              <a:t>android.net</a:t>
            </a:r>
            <a:r>
              <a:rPr>
                <a:solidFill>
                  <a:srgbClr val="000000"/>
                </a:solidFill>
                <a:latin typeface="+mn-lt"/>
                <a:ea typeface="+mn-ea"/>
                <a:cs typeface="+mn-cs"/>
                <a:sym typeface="Helvetica"/>
              </a:rPr>
              <a:t>、</a:t>
            </a:r>
            <a:r>
              <a:rPr>
                <a:solidFill>
                  <a:srgbClr val="000000"/>
                </a:solidFill>
                <a:latin typeface="+mj-lt"/>
                <a:ea typeface="+mj-ea"/>
                <a:cs typeface="+mj-cs"/>
                <a:sym typeface="Calibri"/>
              </a:rPr>
              <a:t>android.media</a:t>
            </a:r>
            <a:r>
              <a:rPr>
                <a:solidFill>
                  <a:srgbClr val="000000"/>
                </a:solidFill>
                <a:latin typeface="+mn-lt"/>
                <a:ea typeface="+mn-ea"/>
                <a:cs typeface="+mn-cs"/>
                <a:sym typeface="Helvetica"/>
              </a:rPr>
              <a:t>等等。</a:t>
            </a:r>
          </a:p>
          <a:p>
            <a:pPr>
              <a:defRPr sz="2000">
                <a:solidFill>
                  <a:srgbClr val="333333"/>
                </a:solidFill>
                <a:latin typeface="Verdana"/>
                <a:ea typeface="Verdana"/>
                <a:cs typeface="Verdana"/>
                <a:sym typeface="Verdana"/>
              </a:defRPr>
            </a:pPr>
            <a:r>
              <a:t>    </a:t>
            </a:r>
            <a:r>
              <a:rPr>
                <a:latin typeface="Wingdings"/>
                <a:ea typeface="Wingdings"/>
                <a:cs typeface="Wingdings"/>
                <a:sym typeface="Wingdings"/>
              </a:rPr>
              <a:t>➢</a:t>
            </a:r>
            <a:r>
              <a:rPr sz="800">
                <a:latin typeface="Times New Roman"/>
                <a:ea typeface="Times New Roman"/>
                <a:cs typeface="Times New Roman"/>
                <a:sym typeface="Times New Roman"/>
              </a:rPr>
              <a:t>  </a:t>
            </a:r>
            <a:r>
              <a:rPr>
                <a:solidFill>
                  <a:srgbClr val="FF0000"/>
                </a:solidFill>
                <a:latin typeface="宋体"/>
                <a:ea typeface="宋体"/>
                <a:cs typeface="宋体"/>
                <a:sym typeface="宋体"/>
              </a:rPr>
              <a:t>Dalvik虚拟机</a:t>
            </a:r>
            <a:endParaRPr sz="1600"/>
          </a:p>
          <a:p>
            <a:pPr>
              <a:defRPr sz="2000">
                <a:solidFill>
                  <a:srgbClr val="333333"/>
                </a:solidFill>
                <a:latin typeface="Verdana"/>
                <a:ea typeface="Verdana"/>
                <a:cs typeface="Verdana"/>
                <a:sym typeface="Verdana"/>
              </a:defRPr>
            </a:pPr>
            <a:r>
              <a:t>      </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程序不同于</a:t>
            </a:r>
            <a:r>
              <a:rPr>
                <a:solidFill>
                  <a:srgbClr val="000000"/>
                </a:solidFill>
                <a:latin typeface="+mj-lt"/>
                <a:ea typeface="+mj-ea"/>
                <a:cs typeface="+mj-cs"/>
                <a:sym typeface="Calibri"/>
              </a:rPr>
              <a:t>J2me</a:t>
            </a:r>
            <a:r>
              <a:rPr>
                <a:solidFill>
                  <a:srgbClr val="000000"/>
                </a:solidFill>
                <a:latin typeface="+mn-lt"/>
                <a:ea typeface="+mn-ea"/>
                <a:cs typeface="+mn-cs"/>
                <a:sym typeface="Helvetica"/>
              </a:rPr>
              <a:t>程序，每个</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应用程序都有一个专有的进程，并且不是多个程序运行在一个虚拟机中，而是每个</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程序都有一个</a:t>
            </a:r>
            <a:r>
              <a:rPr>
                <a:solidFill>
                  <a:srgbClr val="000000"/>
                </a:solidFill>
                <a:latin typeface="+mj-lt"/>
                <a:ea typeface="+mj-ea"/>
                <a:cs typeface="+mj-cs"/>
                <a:sym typeface="Calibri"/>
              </a:rPr>
              <a:t>Dalivik</a:t>
            </a:r>
            <a:r>
              <a:rPr>
                <a:solidFill>
                  <a:srgbClr val="000000"/>
                </a:solidFill>
                <a:latin typeface="+mn-lt"/>
                <a:ea typeface="+mn-ea"/>
                <a:cs typeface="+mn-cs"/>
                <a:sym typeface="Helvetica"/>
              </a:rPr>
              <a:t>虚拟机的实例，并在该实例中执行。需要注意的是，不同于</a:t>
            </a:r>
            <a:r>
              <a:rPr>
                <a:solidFill>
                  <a:srgbClr val="000000"/>
                </a:solidFill>
                <a:latin typeface="+mj-lt"/>
                <a:ea typeface="+mj-ea"/>
                <a:cs typeface="+mj-cs"/>
                <a:sym typeface="Calibri"/>
              </a:rPr>
              <a:t>J2me,Android</a:t>
            </a:r>
            <a:r>
              <a:rPr>
                <a:solidFill>
                  <a:srgbClr val="000000"/>
                </a:solidFill>
                <a:latin typeface="+mn-lt"/>
                <a:ea typeface="+mn-ea"/>
                <a:cs typeface="+mn-cs"/>
                <a:sym typeface="Helvetica"/>
              </a:rPr>
              <a:t>程序在虚拟机中执行的并非编译后的字节码</a:t>
            </a:r>
            <a:r>
              <a:rPr>
                <a:solidFill>
                  <a:srgbClr val="000000"/>
                </a:solidFill>
                <a:latin typeface="+mj-lt"/>
                <a:ea typeface="+mj-ea"/>
                <a:cs typeface="+mj-cs"/>
                <a:sym typeface="Calibri"/>
              </a:rPr>
              <a:t>(JVM</a:t>
            </a:r>
            <a:r>
              <a:rPr>
                <a:solidFill>
                  <a:srgbClr val="000000"/>
                </a:solidFill>
                <a:latin typeface="+mn-lt"/>
                <a:ea typeface="+mn-ea"/>
                <a:cs typeface="+mn-cs"/>
                <a:sym typeface="Helvetica"/>
              </a:rPr>
              <a:t>执行的是字节码</a:t>
            </a:r>
            <a:r>
              <a:rPr>
                <a:solidFill>
                  <a:srgbClr val="000000"/>
                </a:solidFill>
                <a:latin typeface="+mj-lt"/>
                <a:ea typeface="+mj-ea"/>
                <a:cs typeface="+mj-cs"/>
                <a:sym typeface="Calibri"/>
              </a:rPr>
              <a:t>) </a:t>
            </a:r>
            <a:r>
              <a:rPr>
                <a:solidFill>
                  <a:srgbClr val="000000"/>
                </a:solidFill>
                <a:latin typeface="+mn-lt"/>
                <a:ea typeface="+mn-ea"/>
                <a:cs typeface="+mn-cs"/>
                <a:sym typeface="Helvetica"/>
              </a:rPr>
              <a:t>，而是通过转换工具</a:t>
            </a:r>
            <a:r>
              <a:rPr>
                <a:solidFill>
                  <a:srgbClr val="000000"/>
                </a:solidFill>
                <a:latin typeface="+mj-lt"/>
                <a:ea typeface="+mj-ea"/>
                <a:cs typeface="+mj-cs"/>
                <a:sym typeface="Calibri"/>
              </a:rPr>
              <a:t>dx</a:t>
            </a:r>
            <a:r>
              <a:rPr>
                <a:solidFill>
                  <a:srgbClr val="000000"/>
                </a:solidFill>
                <a:latin typeface="+mn-lt"/>
                <a:ea typeface="+mn-ea"/>
                <a:cs typeface="+mn-cs"/>
                <a:sym typeface="Helvetica"/>
              </a:rPr>
              <a:t>将</a:t>
            </a:r>
            <a:r>
              <a:rPr>
                <a:solidFill>
                  <a:srgbClr val="000000"/>
                </a:solidFill>
                <a:latin typeface="+mj-lt"/>
                <a:ea typeface="+mj-ea"/>
                <a:cs typeface="+mj-cs"/>
                <a:sym typeface="Calibri"/>
              </a:rPr>
              <a:t>Java</a:t>
            </a:r>
            <a:r>
              <a:rPr>
                <a:solidFill>
                  <a:srgbClr val="000000"/>
                </a:solidFill>
                <a:latin typeface="+mn-lt"/>
                <a:ea typeface="+mn-ea"/>
                <a:cs typeface="+mn-cs"/>
                <a:sym typeface="Helvetica"/>
              </a:rPr>
              <a:t>字节码转成</a:t>
            </a:r>
            <a:r>
              <a:rPr>
                <a:solidFill>
                  <a:srgbClr val="000000"/>
                </a:solidFill>
                <a:latin typeface="+mj-lt"/>
                <a:ea typeface="+mj-ea"/>
                <a:cs typeface="+mj-cs"/>
                <a:sym typeface="Calibri"/>
              </a:rPr>
              <a:t>dex</a:t>
            </a:r>
            <a:r>
              <a:rPr>
                <a:solidFill>
                  <a:srgbClr val="000000"/>
                </a:solidFill>
                <a:latin typeface="+mn-lt"/>
                <a:ea typeface="+mn-ea"/>
                <a:cs typeface="+mn-cs"/>
                <a:sym typeface="Helvetica"/>
              </a:rPr>
              <a:t>格式的中间码。</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544"/>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prstGeom prst="rect">
            <a:avLst/>
          </a:prstGeom>
        </p:spPr>
        <p:txBody>
          <a:bodyPr/>
          <a:lstStyle>
            <a:lvl1pPr algn="l"/>
          </a:lstStyle>
          <a:p>
            <a:r>
              <a:t>Linux内核层 </a:t>
            </a:r>
          </a:p>
        </p:txBody>
      </p:sp>
      <p:sp>
        <p:nvSpPr>
          <p:cNvPr id="212" name="Shape 212"/>
          <p:cNvSpPr/>
          <p:nvPr/>
        </p:nvSpPr>
        <p:spPr>
          <a:xfrm>
            <a:off x="395535" y="1646797"/>
            <a:ext cx="8424937"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pPr>
            <a:r>
              <a:t>      Android是基于Linux的内核（LINUX是一个与windows一样有着悠久历史的操作系统，由于历史原因，LINUX的操作系统大多数应用于服务器而非桌面版），其核心系统服务如安全性、内存管理、进程管理、网络协议以及驱动模型都依赖于Linux内核。</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advTm="4067"/>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lvl1pPr algn="l"/>
          </a:lstStyle>
          <a:p>
            <a:r>
              <a:t>搭建开发环境 </a:t>
            </a:r>
          </a:p>
        </p:txBody>
      </p:sp>
      <p:sp>
        <p:nvSpPr>
          <p:cNvPr id="216" name="Shape 216"/>
          <p:cNvSpPr/>
          <p:nvPr/>
        </p:nvSpPr>
        <p:spPr>
          <a:xfrm>
            <a:off x="467543" y="1556791"/>
            <a:ext cx="8280922" cy="484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pPr>
            <a:r>
              <a:t>JDK(运行环境)、Eclipse (IDE) + ADT、Android SDK</a:t>
            </a:r>
          </a:p>
          <a:p>
            <a:pPr>
              <a:defRPr sz="2400"/>
            </a:pPr>
            <a:endParaRPr/>
          </a:p>
          <a:p>
            <a:pPr>
              <a:defRPr sz="2400">
                <a:solidFill>
                  <a:srgbClr val="333333"/>
                </a:solidFill>
                <a:latin typeface="宋体"/>
                <a:ea typeface="宋体"/>
                <a:cs typeface="宋体"/>
                <a:sym typeface="宋体"/>
              </a:defRPr>
            </a:pPr>
            <a:r>
              <a:t>JDK是java的运行和编译环境。 </a:t>
            </a:r>
          </a:p>
          <a:p>
            <a:pPr>
              <a:defRPr sz="2400">
                <a:solidFill>
                  <a:srgbClr val="333333"/>
                </a:solidFill>
                <a:latin typeface="宋体"/>
                <a:ea typeface="宋体"/>
                <a:cs typeface="宋体"/>
                <a:sym typeface="宋体"/>
              </a:defRPr>
            </a:pPr>
            <a:endParaRPr/>
          </a:p>
          <a:p>
            <a:pPr>
              <a:defRPr sz="2400">
                <a:solidFill>
                  <a:srgbClr val="333333"/>
                </a:solidFill>
                <a:latin typeface="宋体"/>
                <a:ea typeface="宋体"/>
                <a:cs typeface="宋体"/>
                <a:sym typeface="宋体"/>
              </a:defRPr>
            </a:pPr>
            <a:r>
              <a:t>Eclipse是一个集成开发环境，它的运行依赖于JDK。</a:t>
            </a:r>
          </a:p>
          <a:p>
            <a:pPr>
              <a:defRPr sz="2400">
                <a:solidFill>
                  <a:srgbClr val="333333"/>
                </a:solidFill>
                <a:latin typeface="宋体"/>
                <a:ea typeface="宋体"/>
                <a:cs typeface="宋体"/>
                <a:sym typeface="宋体"/>
              </a:defRPr>
            </a:pPr>
            <a:endParaRPr/>
          </a:p>
          <a:p>
            <a:pPr>
              <a:defRPr sz="2400">
                <a:solidFill>
                  <a:srgbClr val="333333"/>
                </a:solidFill>
                <a:latin typeface="宋体"/>
                <a:ea typeface="宋体"/>
                <a:cs typeface="宋体"/>
                <a:sym typeface="宋体"/>
              </a:defRPr>
            </a:pPr>
            <a:r>
              <a:t>ADT是一个eclipse开发android应用的一个插件工具。用于搭建android工程、集成打包环境、集成DDMS可视化调试工具、升级SDK、管理模拟器等等</a:t>
            </a:r>
          </a:p>
          <a:p>
            <a:pPr>
              <a:defRPr sz="2400">
                <a:solidFill>
                  <a:srgbClr val="333333"/>
                </a:solidFill>
                <a:latin typeface="宋体"/>
                <a:ea typeface="宋体"/>
                <a:cs typeface="宋体"/>
                <a:sym typeface="宋体"/>
              </a:defRPr>
            </a:pPr>
            <a:endParaRPr/>
          </a:p>
          <a:p>
            <a:pPr>
              <a:defRPr sz="2400">
                <a:solidFill>
                  <a:srgbClr val="333333"/>
                </a:solidFill>
                <a:latin typeface="宋体"/>
                <a:ea typeface="宋体"/>
                <a:cs typeface="宋体"/>
                <a:sym typeface="宋体"/>
              </a:defRPr>
            </a:pPr>
            <a:r>
              <a:t>Android SDK是android开发所需要的一系列工具包。</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31662"/>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p:spPr>
        <p:txBody>
          <a:bodyPr/>
          <a:lstStyle>
            <a:lvl1pPr algn="l"/>
          </a:lstStyle>
          <a:p>
            <a:r>
              <a:t>搭建开发环境 </a:t>
            </a:r>
          </a:p>
        </p:txBody>
      </p:sp>
      <p:grpSp>
        <p:nvGrpSpPr>
          <p:cNvPr id="224" name="Group 224"/>
          <p:cNvGrpSpPr/>
          <p:nvPr/>
        </p:nvGrpSpPr>
        <p:grpSpPr>
          <a:xfrm>
            <a:off x="1115616" y="1685032"/>
            <a:ext cx="3919900" cy="3816425"/>
            <a:chOff x="0" y="0"/>
            <a:chExt cx="3919899" cy="3816424"/>
          </a:xfrm>
        </p:grpSpPr>
        <p:sp>
          <p:nvSpPr>
            <p:cNvPr id="222" name="Shape 222"/>
            <p:cNvSpPr/>
            <p:nvPr/>
          </p:nvSpPr>
          <p:spPr>
            <a:xfrm>
              <a:off x="0" y="-1"/>
              <a:ext cx="3919900" cy="381642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223" name="Shape 223"/>
            <p:cNvSpPr/>
            <p:nvPr/>
          </p:nvSpPr>
          <p:spPr>
            <a:xfrm>
              <a:off x="574055" y="1729142"/>
              <a:ext cx="2771789"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r>
                <a:t>JDK</a:t>
              </a:r>
            </a:p>
          </p:txBody>
        </p:sp>
      </p:grpSp>
      <p:grpSp>
        <p:nvGrpSpPr>
          <p:cNvPr id="227" name="Group 227"/>
          <p:cNvGrpSpPr/>
          <p:nvPr/>
        </p:nvGrpSpPr>
        <p:grpSpPr>
          <a:xfrm>
            <a:off x="2684742" y="2544935"/>
            <a:ext cx="2353183" cy="2096617"/>
            <a:chOff x="0" y="0"/>
            <a:chExt cx="2353181" cy="2096616"/>
          </a:xfrm>
        </p:grpSpPr>
        <p:sp>
          <p:nvSpPr>
            <p:cNvPr id="225" name="Shape 225"/>
            <p:cNvSpPr/>
            <p:nvPr/>
          </p:nvSpPr>
          <p:spPr>
            <a:xfrm>
              <a:off x="0" y="-1"/>
              <a:ext cx="2353182" cy="209661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226" name="Shape 226"/>
            <p:cNvSpPr/>
            <p:nvPr/>
          </p:nvSpPr>
          <p:spPr>
            <a:xfrm>
              <a:off x="344615" y="869238"/>
              <a:ext cx="1663951"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r>
                <a:t>Eclipse</a:t>
              </a:r>
            </a:p>
          </p:txBody>
        </p:sp>
      </p:grpSp>
      <p:grpSp>
        <p:nvGrpSpPr>
          <p:cNvPr id="230" name="Group 230"/>
          <p:cNvGrpSpPr/>
          <p:nvPr/>
        </p:nvGrpSpPr>
        <p:grpSpPr>
          <a:xfrm>
            <a:off x="3861332" y="3233203"/>
            <a:ext cx="1176593" cy="720082"/>
            <a:chOff x="0" y="0"/>
            <a:chExt cx="1176592" cy="720080"/>
          </a:xfrm>
        </p:grpSpPr>
        <p:sp>
          <p:nvSpPr>
            <p:cNvPr id="228" name="Shape 228"/>
            <p:cNvSpPr/>
            <p:nvPr/>
          </p:nvSpPr>
          <p:spPr>
            <a:xfrm>
              <a:off x="-1" y="-1"/>
              <a:ext cx="1176594" cy="720082"/>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29" name="Shape 229"/>
            <p:cNvSpPr/>
            <p:nvPr/>
          </p:nvSpPr>
          <p:spPr>
            <a:xfrm>
              <a:off x="172308" y="180969"/>
              <a:ext cx="831975"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ADT</a:t>
              </a:r>
            </a:p>
          </p:txBody>
        </p:sp>
      </p:grpSp>
      <p:grpSp>
        <p:nvGrpSpPr>
          <p:cNvPr id="233" name="Group 233"/>
          <p:cNvGrpSpPr/>
          <p:nvPr/>
        </p:nvGrpSpPr>
        <p:grpSpPr>
          <a:xfrm>
            <a:off x="5994703" y="2549127"/>
            <a:ext cx="2353183" cy="2096617"/>
            <a:chOff x="0" y="0"/>
            <a:chExt cx="2353181" cy="2096616"/>
          </a:xfrm>
        </p:grpSpPr>
        <p:sp>
          <p:nvSpPr>
            <p:cNvPr id="231" name="Shape 231"/>
            <p:cNvSpPr/>
            <p:nvPr/>
          </p:nvSpPr>
          <p:spPr>
            <a:xfrm>
              <a:off x="0" y="-1"/>
              <a:ext cx="2353182" cy="209661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32" name="Shape 232"/>
            <p:cNvSpPr/>
            <p:nvPr/>
          </p:nvSpPr>
          <p:spPr>
            <a:xfrm>
              <a:off x="344615" y="735888"/>
              <a:ext cx="16639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Android SDK(DDMS)</a:t>
              </a:r>
            </a:p>
          </p:txBody>
        </p:sp>
      </p:grpSp>
      <p:sp>
        <p:nvSpPr>
          <p:cNvPr id="234" name="Shape 234"/>
          <p:cNvSpPr/>
          <p:nvPr/>
        </p:nvSpPr>
        <p:spPr>
          <a:xfrm>
            <a:off x="4747483" y="3597435"/>
            <a:ext cx="1656185" cy="1"/>
          </a:xfrm>
          <a:prstGeom prst="line">
            <a:avLst/>
          </a:prstGeom>
          <a:ln>
            <a:solidFill>
              <a:srgbClr val="98B955"/>
            </a:solidFill>
            <a:headEnd type="triangle"/>
            <a:tailEnd type="triangle"/>
          </a:ln>
        </p:spPr>
        <p:txBody>
          <a:bodyPr lIns="45719" rIns="45719"/>
          <a:lstStyle/>
          <a:p>
            <a:endParaRPr/>
          </a:p>
        </p:txBody>
      </p:sp>
      <p:sp>
        <p:nvSpPr>
          <p:cNvPr id="235" name="Shape 235"/>
          <p:cNvSpPr/>
          <p:nvPr/>
        </p:nvSpPr>
        <p:spPr>
          <a:xfrm>
            <a:off x="5251539" y="3259916"/>
            <a:ext cx="47896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adb</a:t>
            </a:r>
          </a:p>
        </p:txBody>
      </p:sp>
      <p:pic>
        <p:nvPicPr>
          <p:cNvPr id="18" name="图片 17"/>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1557"/>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prstGeom prst="rect">
            <a:avLst/>
          </a:prstGeom>
        </p:spPr>
        <p:txBody>
          <a:bodyPr/>
          <a:lstStyle>
            <a:lvl1pPr algn="l"/>
          </a:lstStyle>
          <a:p>
            <a:r>
              <a:t>Android SDK目录结构和工具介绍</a:t>
            </a:r>
          </a:p>
        </p:txBody>
      </p:sp>
      <p:sp>
        <p:nvSpPr>
          <p:cNvPr id="241" name="Shape 241"/>
          <p:cNvSpPr/>
          <p:nvPr/>
        </p:nvSpPr>
        <p:spPr>
          <a:xfrm>
            <a:off x="395535" y="1412899"/>
            <a:ext cx="8640961" cy="51409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pPr>
            <a:r>
              <a:t>1：add-ons：Android开发需要的第三方文件和软件库</a:t>
            </a:r>
          </a:p>
          <a:p>
            <a:pPr>
              <a:lnSpc>
                <a:spcPct val="120000"/>
              </a:lnSpc>
              <a:defRPr sz="2000"/>
            </a:pPr>
            <a:r>
              <a:t>2：build-tools：各版本对应的编译工具集</a:t>
            </a:r>
          </a:p>
          <a:p>
            <a:pPr>
              <a:lnSpc>
                <a:spcPct val="120000"/>
              </a:lnSpc>
              <a:defRPr sz="2000"/>
            </a:pPr>
            <a:r>
              <a:t>3：docs：离线的Android开发文档。包括开发指南、API参考、资源等</a:t>
            </a:r>
          </a:p>
          <a:p>
            <a:pPr>
              <a:lnSpc>
                <a:spcPct val="120000"/>
              </a:lnSpc>
              <a:defRPr sz="2000"/>
            </a:pPr>
            <a:r>
              <a:t>4：extras：扩展的附加包</a:t>
            </a:r>
          </a:p>
          <a:p>
            <a:pPr>
              <a:lnSpc>
                <a:spcPct val="120000"/>
              </a:lnSpc>
              <a:defRPr sz="2000"/>
            </a:pPr>
            <a:r>
              <a:t>5：licenses：声明</a:t>
            </a:r>
          </a:p>
          <a:p>
            <a:pPr>
              <a:lnSpc>
                <a:spcPct val="120000"/>
              </a:lnSpc>
              <a:defRPr sz="2000"/>
            </a:pPr>
            <a:r>
              <a:t>6：platform-tools：平台相关的工具。如：adb、sqlite3</a:t>
            </a:r>
          </a:p>
          <a:p>
            <a:pPr>
              <a:lnSpc>
                <a:spcPct val="120000"/>
              </a:lnSpc>
              <a:defRPr sz="2000"/>
            </a:pPr>
            <a:r>
              <a:t>7：platforms：安装下载的所有Android平台，分版本存放</a:t>
            </a:r>
          </a:p>
          <a:p>
            <a:pPr>
              <a:lnSpc>
                <a:spcPct val="120000"/>
              </a:lnSpc>
              <a:defRPr sz="2000"/>
            </a:pPr>
            <a:r>
              <a:t>8：samples：所有的样例程序</a:t>
            </a:r>
          </a:p>
          <a:p>
            <a:pPr>
              <a:lnSpc>
                <a:spcPct val="120000"/>
              </a:lnSpc>
              <a:defRPr sz="2000"/>
            </a:pPr>
            <a:r>
              <a:t>9：sources：存放各版本api对应的源码</a:t>
            </a:r>
          </a:p>
          <a:p>
            <a:pPr>
              <a:lnSpc>
                <a:spcPct val="120000"/>
              </a:lnSpc>
              <a:defRPr sz="2000"/>
            </a:pPr>
            <a:r>
              <a:t>10：system-images：系统使用的图片</a:t>
            </a:r>
          </a:p>
          <a:p>
            <a:pPr>
              <a:lnSpc>
                <a:spcPct val="120000"/>
              </a:lnSpc>
              <a:defRPr sz="2000"/>
            </a:pPr>
            <a:r>
              <a:t>11：temp：临时操作或缓存的目录</a:t>
            </a:r>
          </a:p>
          <a:p>
            <a:pPr>
              <a:lnSpc>
                <a:spcPct val="120000"/>
              </a:lnSpc>
              <a:defRPr sz="2000"/>
            </a:pPr>
            <a:r>
              <a:t>12：tools：开发工具集合。如：ddms工具、monitor</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7782"/>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algn="l"/>
          </a:lstStyle>
          <a:p>
            <a:r>
              <a:t>相关术语的解析</a:t>
            </a:r>
          </a:p>
        </p:txBody>
      </p:sp>
      <p:sp>
        <p:nvSpPr>
          <p:cNvPr id="247" name="Shape 247"/>
          <p:cNvSpPr/>
          <p:nvPr/>
        </p:nvSpPr>
        <p:spPr>
          <a:xfrm>
            <a:off x="395535" y="1412899"/>
            <a:ext cx="8640961"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pPr>
            <a:r>
              <a:t>Dalvik： Android特有的虚拟机,和JVM不同,Dalvik虚拟机非常适合在移动终端上使用!</a:t>
            </a:r>
          </a:p>
          <a:p>
            <a:pPr>
              <a:lnSpc>
                <a:spcPct val="120000"/>
              </a:lnSpc>
            </a:pPr>
            <a:r>
              <a:t>AVD： (android virtual machine):安卓虚拟设备,就是安卓的模拟器</a:t>
            </a:r>
          </a:p>
          <a:p>
            <a:pPr>
              <a:lnSpc>
                <a:spcPct val="120000"/>
              </a:lnSpc>
            </a:pPr>
            <a:r>
              <a:t>ADT： (android development tools)安卓开发工具</a:t>
            </a:r>
          </a:p>
          <a:p>
            <a:pPr>
              <a:lnSpc>
                <a:spcPct val="120000"/>
              </a:lnSpc>
            </a:pPr>
            <a:r>
              <a:t>SDK：(software development kit)软件开发工具包,就是安卓系统,平台架构等的工具集合,如adb.exe</a:t>
            </a:r>
          </a:p>
          <a:p>
            <a:pPr>
              <a:lnSpc>
                <a:spcPct val="120000"/>
              </a:lnSpc>
            </a:pPr>
            <a:r>
              <a:t>DDMS：(dalvik debug monitor service)安卓调试工具</a:t>
            </a:r>
          </a:p>
          <a:p>
            <a:pPr>
              <a:lnSpc>
                <a:spcPct val="120000"/>
              </a:lnSpc>
            </a:pPr>
            <a:r>
              <a:t>adb：安卓调试桥,在sdk的platform-tools目录下,功能很多,命令行必备</a:t>
            </a:r>
          </a:p>
          <a:p>
            <a:pPr>
              <a:lnSpc>
                <a:spcPct val="120000"/>
              </a:lnSpc>
            </a:pPr>
            <a:r>
              <a:t>DX工具：将.class转换成.dex文件</a:t>
            </a:r>
          </a:p>
          <a:p>
            <a:pPr>
              <a:lnSpc>
                <a:spcPct val="120000"/>
              </a:lnSpc>
            </a:pPr>
            <a:r>
              <a:t>AAPT：(android asset packing tool),安卓资源打包工具</a:t>
            </a:r>
          </a:p>
          <a:p>
            <a:pPr>
              <a:lnSpc>
                <a:spcPct val="120000"/>
              </a:lnSpc>
            </a:pPr>
            <a:r>
              <a:t>R.java文件：由aapt工具根据App中的资源文件自动生成,可以理解为资源字典</a:t>
            </a:r>
          </a:p>
          <a:p>
            <a:pPr>
              <a:lnSpc>
                <a:spcPct val="120000"/>
              </a:lnSpc>
            </a:pPr>
            <a:r>
              <a:t>AndroidManifest.xml：app包名 + 组件声明 + 程序兼容的最低版本 + 所需权限等程序的配置文件</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6493"/>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回顾</a:t>
            </a:r>
          </a:p>
        </p:txBody>
      </p:sp>
      <p:sp>
        <p:nvSpPr>
          <p:cNvPr id="135" name="Shape 135"/>
          <p:cNvSpPr>
            <a:spLocks noGrp="1"/>
          </p:cNvSpPr>
          <p:nvPr>
            <p:ph type="body" idx="1"/>
          </p:nvPr>
        </p:nvSpPr>
        <p:spPr>
          <a:xfrm>
            <a:off x="755575" y="1600200"/>
            <a:ext cx="7704858" cy="4209148"/>
          </a:xfrm>
          <a:prstGeom prst="rect">
            <a:avLst/>
          </a:prstGeom>
        </p:spPr>
        <p:txBody>
          <a:bodyPr>
            <a:normAutofit/>
          </a:bodyPr>
          <a:lstStyle/>
          <a:p>
            <a:r>
              <a:rPr lang="zh-CN" altLang="en-US" dirty="0"/>
              <a:t>手机</a:t>
            </a:r>
            <a:r>
              <a:rPr lang="zh-CN" altLang="en-US" dirty="0" smtClean="0"/>
              <a:t>发展史</a:t>
            </a:r>
            <a:endParaRPr lang="zh-CN" altLang="en-US" dirty="0"/>
          </a:p>
          <a:p>
            <a:endParaRPr lang="zh-CN" altLang="en-US" dirty="0"/>
          </a:p>
          <a:p>
            <a:r>
              <a:rPr lang="zh-CN" altLang="en-US" dirty="0"/>
              <a:t>手机新技术</a:t>
            </a:r>
          </a:p>
          <a:p>
            <a:endParaRPr lang="zh-CN" altLang="en-US" dirty="0"/>
          </a:p>
          <a:p>
            <a:r>
              <a:rPr lang="en-US" altLang="zh-CN" dirty="0"/>
              <a:t>app</a:t>
            </a:r>
            <a:r>
              <a:rPr lang="zh-CN" altLang="en-US" dirty="0"/>
              <a:t>怎么做？（需求、产品、设计、程序、测试、运营）</a:t>
            </a:r>
            <a:endParaRPr dirty="0"/>
          </a:p>
        </p:txBody>
      </p:sp>
      <p:pic>
        <p:nvPicPr>
          <p:cNvPr id="6" name="图片 5"/>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15425"/>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lstStyle>
            <a:lvl1pPr algn="l"/>
          </a:lstStyle>
          <a:p>
            <a:r>
              <a:t>adb常用指令</a:t>
            </a:r>
          </a:p>
        </p:txBody>
      </p:sp>
      <p:sp>
        <p:nvSpPr>
          <p:cNvPr id="255" name="Shape 255"/>
          <p:cNvSpPr/>
          <p:nvPr/>
        </p:nvSpPr>
        <p:spPr>
          <a:xfrm>
            <a:off x="-1270" y="5440362"/>
            <a:ext cx="505096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命令查询帮助：命令行中输入adb字符，然后回车</a:t>
            </a:r>
          </a:p>
        </p:txBody>
      </p:sp>
      <p:pic>
        <p:nvPicPr>
          <p:cNvPr id="6" name="图片 5"/>
          <p:cNvPicPr>
            <a:picLocks noChangeAspect="1"/>
          </p:cNvPicPr>
          <p:nvPr/>
        </p:nvPicPr>
        <p:blipFill>
          <a:blip r:embed="rId3"/>
          <a:stretch>
            <a:fillRect/>
          </a:stretch>
        </p:blipFill>
        <p:spPr>
          <a:xfrm>
            <a:off x="8089900" y="5803900"/>
            <a:ext cx="1054100" cy="1054100"/>
          </a:xfrm>
          <a:prstGeom prst="rect">
            <a:avLst/>
          </a:prstGeom>
        </p:spPr>
      </p:pic>
      <p:pic>
        <p:nvPicPr>
          <p:cNvPr id="2" name="图片 1"/>
          <p:cNvPicPr>
            <a:picLocks noChangeAspect="1"/>
          </p:cNvPicPr>
          <p:nvPr/>
        </p:nvPicPr>
        <p:blipFill>
          <a:blip r:embed="rId4"/>
          <a:stretch>
            <a:fillRect/>
          </a:stretch>
        </p:blipFill>
        <p:spPr>
          <a:xfrm>
            <a:off x="0" y="1828800"/>
            <a:ext cx="9144000" cy="3200400"/>
          </a:xfrm>
          <a:prstGeom prst="rect">
            <a:avLst/>
          </a:prstGeom>
        </p:spPr>
      </p:pic>
    </p:spTree>
  </p:cSld>
  <p:clrMapOvr>
    <a:masterClrMapping/>
  </p:clrMapOvr>
  <p:transition spd="slow" advTm="17703"/>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prstGeom prst="rect">
            <a:avLst/>
          </a:prstGeom>
        </p:spPr>
        <p:txBody>
          <a:bodyPr/>
          <a:lstStyle>
            <a:lvl1pPr algn="l"/>
          </a:lstStyle>
          <a:p>
            <a:r>
              <a:t>版本控制系统 SVN/GIT</a:t>
            </a:r>
          </a:p>
        </p:txBody>
      </p:sp>
      <p:sp>
        <p:nvSpPr>
          <p:cNvPr id="260" name="Shape 260"/>
          <p:cNvSpPr/>
          <p:nvPr/>
        </p:nvSpPr>
        <p:spPr>
          <a:xfrm>
            <a:off x="323527" y="1298475"/>
            <a:ext cx="8640962" cy="57961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pPr>
            <a:r>
              <a:rPr dirty="0"/>
              <a:t>    SVN : 集中式代码管理的核心是服务器，所有开发者在开始新一天的工作之前必须从服务器获取代码，然后开发，最后解决冲突，提交。所有的版本信息都放在服务器上。如果脱离了服务器，开发者基本上可以说是无法工作的。</a:t>
            </a:r>
          </a:p>
          <a:p>
            <a:pPr>
              <a:lnSpc>
                <a:spcPct val="120000"/>
              </a:lnSpc>
              <a:defRPr sz="2000"/>
            </a:pPr>
            <a:r>
              <a:rPr dirty="0"/>
              <a:t>详细使用：</a:t>
            </a:r>
            <a:r>
              <a:rPr u="sng" dirty="0">
                <a:solidFill>
                  <a:srgbClr val="0000FF"/>
                </a:solidFill>
                <a:uFill>
                  <a:solidFill>
                    <a:srgbClr val="0000FF"/>
                  </a:solidFill>
                </a:uFill>
                <a:hlinkClick r:id="rId2"/>
              </a:rPr>
              <a:t>点我</a:t>
            </a:r>
          </a:p>
          <a:p>
            <a:pPr>
              <a:lnSpc>
                <a:spcPct val="120000"/>
              </a:lnSpc>
              <a:defRPr sz="2000"/>
            </a:pPr>
            <a:r>
              <a:rPr dirty="0"/>
              <a:t>推荐使用：</a:t>
            </a:r>
            <a:r>
              <a:rPr u="sng" dirty="0">
                <a:solidFill>
                  <a:srgbClr val="0000FF"/>
                </a:solidFill>
                <a:uFill>
                  <a:solidFill>
                    <a:srgbClr val="0000FF"/>
                  </a:solidFill>
                </a:uFill>
                <a:hlinkClick r:id="rId3"/>
              </a:rPr>
              <a:t> TortoiseSVN</a:t>
            </a:r>
          </a:p>
          <a:p>
            <a:pPr>
              <a:lnSpc>
                <a:spcPct val="120000"/>
              </a:lnSpc>
              <a:defRPr sz="2000"/>
            </a:pPr>
            <a:endParaRPr u="sng" dirty="0">
              <a:solidFill>
                <a:srgbClr val="0000FF"/>
              </a:solidFill>
              <a:uFill>
                <a:solidFill>
                  <a:srgbClr val="0000FF"/>
                </a:solidFill>
              </a:uFill>
              <a:hlinkClick r:id="rId3"/>
            </a:endParaRPr>
          </a:p>
          <a:p>
            <a:pPr>
              <a:lnSpc>
                <a:spcPct val="120000"/>
              </a:lnSpc>
              <a:defRPr sz="2000"/>
            </a:pPr>
            <a:r>
              <a:rPr dirty="0"/>
              <a:t>    GIT : 分布式相比于集中式的最大区别在于开发者可以提交到本地，每个开发者通过克隆（git clone），在本地机器上拷贝一个完整的Git仓库。</a:t>
            </a:r>
          </a:p>
          <a:p>
            <a:pPr>
              <a:lnSpc>
                <a:spcPct val="120000"/>
              </a:lnSpc>
              <a:defRPr sz="2000"/>
            </a:pPr>
            <a:r>
              <a:rPr dirty="0"/>
              <a:t>详细使用：</a:t>
            </a:r>
            <a:r>
              <a:rPr u="sng" dirty="0">
                <a:solidFill>
                  <a:srgbClr val="0000FF"/>
                </a:solidFill>
                <a:uFill>
                  <a:solidFill>
                    <a:srgbClr val="0000FF"/>
                  </a:solidFill>
                </a:uFill>
                <a:hlinkClick r:id="rId4"/>
              </a:rPr>
              <a:t>点我</a:t>
            </a:r>
          </a:p>
          <a:p>
            <a:pPr>
              <a:lnSpc>
                <a:spcPct val="120000"/>
              </a:lnSpc>
              <a:defRPr sz="2000"/>
            </a:pPr>
            <a:r>
              <a:rPr dirty="0"/>
              <a:t>推荐使用：</a:t>
            </a:r>
            <a:r>
              <a:rPr u="sng" dirty="0">
                <a:solidFill>
                  <a:srgbClr val="0000FF"/>
                </a:solidFill>
                <a:uFill>
                  <a:solidFill>
                    <a:srgbClr val="0000FF"/>
                  </a:solidFill>
                </a:uFill>
                <a:hlinkClick r:id="rId3"/>
              </a:rPr>
              <a:t> </a:t>
            </a:r>
            <a:r>
              <a:rPr u="sng" dirty="0">
                <a:solidFill>
                  <a:srgbClr val="0000FF"/>
                </a:solidFill>
                <a:uFill>
                  <a:solidFill>
                    <a:srgbClr val="0000FF"/>
                  </a:solidFill>
                </a:uFill>
                <a:hlinkClick r:id="rId5"/>
              </a:rPr>
              <a:t>TortoiseGit</a:t>
            </a:r>
            <a:r>
              <a:rPr dirty="0"/>
              <a:t>/</a:t>
            </a:r>
            <a:r>
              <a:rPr u="sng" dirty="0">
                <a:solidFill>
                  <a:srgbClr val="0000FF"/>
                </a:solidFill>
                <a:uFill>
                  <a:solidFill>
                    <a:srgbClr val="0000FF"/>
                  </a:solidFill>
                </a:uFill>
                <a:hlinkClick r:id="rId6"/>
              </a:rPr>
              <a:t>SourceTree</a:t>
            </a:r>
          </a:p>
          <a:p>
            <a:pPr>
              <a:lnSpc>
                <a:spcPct val="120000"/>
              </a:lnSpc>
              <a:defRPr sz="2000"/>
            </a:pPr>
            <a:r>
              <a:rPr dirty="0"/>
              <a:t>git教程： </a:t>
            </a:r>
            <a:r>
              <a:rPr u="sng" dirty="0">
                <a:solidFill>
                  <a:srgbClr val="0000FF"/>
                </a:solidFill>
                <a:uFill>
                  <a:solidFill>
                    <a:srgbClr val="0000FF"/>
                  </a:solidFill>
                </a:uFill>
                <a:hlinkClick r:id="rId7"/>
              </a:rPr>
              <a:t>http://www.liaoxuefeng.com/wiki/0013739516305929606dd18361248578c67b8067c8c017b000</a:t>
            </a:r>
          </a:p>
        </p:txBody>
      </p:sp>
      <p:pic>
        <p:nvPicPr>
          <p:cNvPr id="5" name="图片 4"/>
          <p:cNvPicPr>
            <a:picLocks noChangeAspect="1"/>
          </p:cNvPicPr>
          <p:nvPr/>
        </p:nvPicPr>
        <p:blipFill>
          <a:blip r:embed="rId8"/>
          <a:stretch>
            <a:fillRect/>
          </a:stretch>
        </p:blipFill>
        <p:spPr>
          <a:xfrm>
            <a:off x="8089900" y="5803900"/>
            <a:ext cx="1054100" cy="1054100"/>
          </a:xfrm>
          <a:prstGeom prst="rect">
            <a:avLst/>
          </a:prstGeom>
        </p:spPr>
      </p:pic>
    </p:spTree>
  </p:cSld>
  <p:clrMapOvr>
    <a:masterClrMapping/>
  </p:clrMapOvr>
  <p:transition spd="slow" advTm="19017"/>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lvl1pPr algn="l"/>
          </a:lstStyle>
          <a:p>
            <a:r>
              <a:t>SVN </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pic>
        <p:nvPicPr>
          <p:cNvPr id="2" name="图片 1"/>
          <p:cNvPicPr>
            <a:picLocks noChangeAspect="1"/>
          </p:cNvPicPr>
          <p:nvPr/>
        </p:nvPicPr>
        <p:blipFill>
          <a:blip r:embed="rId4"/>
          <a:stretch>
            <a:fillRect/>
          </a:stretch>
        </p:blipFill>
        <p:spPr>
          <a:xfrm>
            <a:off x="1117600" y="1670050"/>
            <a:ext cx="6908800" cy="4165600"/>
          </a:xfrm>
          <a:prstGeom prst="rect">
            <a:avLst/>
          </a:prstGeom>
        </p:spPr>
      </p:pic>
    </p:spTree>
  </p:cSld>
  <p:clrMapOvr>
    <a:masterClrMapping/>
  </p:clrMapOvr>
  <p:transition spd="slow" advTm="786"/>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69950" y="1340767"/>
            <a:ext cx="7404100" cy="5397500"/>
          </a:xfrm>
          <a:prstGeom prst="rect">
            <a:avLst/>
          </a:prstGeom>
        </p:spPr>
      </p:pic>
      <p:sp>
        <p:nvSpPr>
          <p:cNvPr id="267" name="Shape 267"/>
          <p:cNvSpPr>
            <a:spLocks noGrp="1"/>
          </p:cNvSpPr>
          <p:nvPr>
            <p:ph type="title"/>
          </p:nvPr>
        </p:nvSpPr>
        <p:spPr>
          <a:prstGeom prst="rect">
            <a:avLst/>
          </a:prstGeom>
        </p:spPr>
        <p:txBody>
          <a:bodyPr/>
          <a:lstStyle>
            <a:lvl1pPr algn="l"/>
          </a:lstStyle>
          <a:p>
            <a:r>
              <a:t>GIT </a:t>
            </a:r>
          </a:p>
        </p:txBody>
      </p:sp>
      <p:sp>
        <p:nvSpPr>
          <p:cNvPr id="269" name="Shape 269"/>
          <p:cNvSpPr/>
          <p:nvPr/>
        </p:nvSpPr>
        <p:spPr>
          <a:xfrm>
            <a:off x="5076056" y="1124744"/>
            <a:ext cx="3744417" cy="801381"/>
          </a:xfrm>
          <a:prstGeom prst="wedgeEllipseCallout">
            <a:avLst>
              <a:gd name="adj1" fmla="val -58261"/>
              <a:gd name="adj2" fmla="val 57829"/>
            </a:avLst>
          </a:prstGeom>
          <a:solidFill>
            <a:srgbClr val="FFFFFF"/>
          </a:solidFill>
          <a:ln w="25400">
            <a:solidFill>
              <a:schemeClr val="accent1"/>
            </a:solidFill>
          </a:ln>
        </p:spPr>
        <p:txBody>
          <a:bodyPr lIns="45719" rIns="45719" anchor="ctr"/>
          <a:lstStyle/>
          <a:p>
            <a:pPr algn="ctr"/>
            <a:endParaRPr/>
          </a:p>
        </p:txBody>
      </p:sp>
      <p:sp>
        <p:nvSpPr>
          <p:cNvPr id="270" name="Shape 270"/>
          <p:cNvSpPr/>
          <p:nvPr/>
        </p:nvSpPr>
        <p:spPr>
          <a:xfrm>
            <a:off x="5220072" y="1340767"/>
            <a:ext cx="354564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0000"/>
                </a:solidFill>
              </a:defRPr>
            </a:pPr>
            <a:r>
              <a:t>注意：只有主开发者才有push权限</a:t>
            </a:r>
          </a:p>
        </p:txBody>
      </p:sp>
      <p:pic>
        <p:nvPicPr>
          <p:cNvPr id="7" name="图片 6"/>
          <p:cNvPicPr>
            <a:picLocks noChangeAspect="1"/>
          </p:cNvPicPr>
          <p:nvPr/>
        </p:nvPicPr>
        <p:blipFill>
          <a:blip r:embed="rId4"/>
          <a:stretch>
            <a:fillRect/>
          </a:stretch>
        </p:blipFill>
        <p:spPr>
          <a:xfrm>
            <a:off x="8089900" y="5803900"/>
            <a:ext cx="1054100" cy="1054100"/>
          </a:xfrm>
          <a:prstGeom prst="rect">
            <a:avLst/>
          </a:prstGeom>
        </p:spPr>
      </p:pic>
    </p:spTree>
    <p:custDataLst>
      <p:tags r:id="rId1"/>
    </p:custDataLst>
  </p:cSld>
  <p:clrMapOvr>
    <a:masterClrMapping/>
  </p:clrMapOvr>
  <p:transition spd="slow" advTm="9291"/>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70"/>
                                        </p:tgtEl>
                                        <p:attrNameLst>
                                          <p:attrName>style.visibility</p:attrName>
                                        </p:attrNameLst>
                                      </p:cBhvr>
                                      <p:to>
                                        <p:strVal val="visible"/>
                                      </p:to>
                                    </p:set>
                                    <p:anim calcmode="lin" valueType="num">
                                      <p:cBhvr>
                                        <p:cTn id="7" dur="1000" fill="hold"/>
                                        <p:tgtEl>
                                          <p:spTgt spid="270"/>
                                        </p:tgtEl>
                                        <p:attrNameLst>
                                          <p:attrName>ppt_x</p:attrName>
                                        </p:attrNameLst>
                                      </p:cBhvr>
                                      <p:tavLst>
                                        <p:tav tm="0">
                                          <p:val>
                                            <p:strVal val="#ppt_x"/>
                                          </p:val>
                                        </p:tav>
                                        <p:tav tm="100000">
                                          <p:val>
                                            <p:strVal val="#ppt_x"/>
                                          </p:val>
                                        </p:tav>
                                      </p:tavLst>
                                    </p:anim>
                                    <p:anim calcmode="lin" valueType="num">
                                      <p:cBhvr>
                                        <p:cTn id="8" dur="1000" fill="hold"/>
                                        <p:tgtEl>
                                          <p:spTgt spid="27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269"/>
                                        </p:tgtEl>
                                        <p:attrNameLst>
                                          <p:attrName>style.visibility</p:attrName>
                                        </p:attrNameLst>
                                      </p:cBhvr>
                                      <p:to>
                                        <p:strVal val="visible"/>
                                      </p:to>
                                    </p:set>
                                    <p:anim calcmode="lin" valueType="num">
                                      <p:cBhvr>
                                        <p:cTn id="12" dur="1000" fill="hold"/>
                                        <p:tgtEl>
                                          <p:spTgt spid="269"/>
                                        </p:tgtEl>
                                        <p:attrNameLst>
                                          <p:attrName>ppt_x</p:attrName>
                                        </p:attrNameLst>
                                      </p:cBhvr>
                                      <p:tavLst>
                                        <p:tav tm="0">
                                          <p:val>
                                            <p:strVal val="#ppt_x"/>
                                          </p:val>
                                        </p:tav>
                                        <p:tav tm="100000">
                                          <p:val>
                                            <p:strVal val="#ppt_x"/>
                                          </p:val>
                                        </p:tav>
                                      </p:tavLst>
                                    </p:anim>
                                    <p:anim calcmode="lin" valueType="num">
                                      <p:cBhvr>
                                        <p:cTn id="13" dur="1000" fill="hold"/>
                                        <p:tgtEl>
                                          <p:spTgt spid="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2" animBg="1" advAuto="0"/>
      <p:bldP spid="270"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lvl1pPr algn="l"/>
          </a:lstStyle>
          <a:p>
            <a:r>
              <a:t>常用工具介绍-DDMS </a:t>
            </a:r>
          </a:p>
        </p:txBody>
      </p:sp>
      <p:sp>
        <p:nvSpPr>
          <p:cNvPr id="274" name="Shape 274"/>
          <p:cNvSpPr/>
          <p:nvPr/>
        </p:nvSpPr>
        <p:spPr>
          <a:xfrm>
            <a:off x="395535" y="1628799"/>
            <a:ext cx="8640961" cy="409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DDMS（Dalvik Debug Monitor Service）调试工具，后更名ADM(Android Device Monitor)，是 Android 开发环境中的Dalvik虚拟机调试监控服务。</a:t>
            </a:r>
          </a:p>
          <a:p>
            <a:pPr>
              <a:lnSpc>
                <a:spcPct val="150000"/>
              </a:lnSpc>
              <a:defRPr sz="2000"/>
            </a:pPr>
            <a:r>
              <a:t>    它为我们提供例如：为测试设备截屏，针对特定的进程查看正在运行的线程以及堆信息、logcat、广播状态信息、模拟电话呼叫、接收SMS、虚拟地理坐标等等。</a:t>
            </a:r>
          </a:p>
          <a:p>
            <a:pPr>
              <a:lnSpc>
                <a:spcPct val="150000"/>
              </a:lnSpc>
              <a:defRPr sz="2000"/>
            </a:pPr>
            <a:r>
              <a:t>    在集成开发环境中，有DDMS控制台窗口。如Eclipse集成ADT插件后，有个叫DDMS的Console。</a:t>
            </a:r>
          </a:p>
          <a:p>
            <a:r>
              <a:t>  </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10538"/>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lvl1pPr algn="l"/>
          </a:lstStyle>
          <a:p>
            <a:r>
              <a:t>常用工具介绍-DDMS </a:t>
            </a:r>
          </a:p>
        </p:txBody>
      </p:sp>
      <p:sp>
        <p:nvSpPr>
          <p:cNvPr id="280" name="Shape 280"/>
          <p:cNvSpPr/>
          <p:nvPr/>
        </p:nvSpPr>
        <p:spPr>
          <a:xfrm>
            <a:off x="467544" y="1556792"/>
            <a:ext cx="8676456"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pPr>
            <a:endParaRPr/>
          </a:p>
          <a:p>
            <a:pPr>
              <a:defRPr sz="2400"/>
            </a:pPr>
            <a:endParaRPr/>
          </a:p>
        </p:txBody>
      </p:sp>
      <p:pic>
        <p:nvPicPr>
          <p:cNvPr id="6" name="图片 5"/>
          <p:cNvPicPr>
            <a:picLocks noChangeAspect="1"/>
          </p:cNvPicPr>
          <p:nvPr/>
        </p:nvPicPr>
        <p:blipFill>
          <a:blip r:embed="rId3"/>
          <a:stretch>
            <a:fillRect/>
          </a:stretch>
        </p:blipFill>
        <p:spPr>
          <a:xfrm>
            <a:off x="8089900" y="5803900"/>
            <a:ext cx="1054100" cy="1054100"/>
          </a:xfrm>
          <a:prstGeom prst="rect">
            <a:avLst/>
          </a:prstGeom>
        </p:spPr>
      </p:pic>
      <p:pic>
        <p:nvPicPr>
          <p:cNvPr id="2" name="图片 1"/>
          <p:cNvPicPr>
            <a:picLocks noChangeAspect="1"/>
          </p:cNvPicPr>
          <p:nvPr/>
        </p:nvPicPr>
        <p:blipFill>
          <a:blip r:embed="rId4"/>
          <a:stretch>
            <a:fillRect/>
          </a:stretch>
        </p:blipFill>
        <p:spPr>
          <a:xfrm>
            <a:off x="374650" y="1333500"/>
            <a:ext cx="8394700" cy="4305300"/>
          </a:xfrm>
          <a:prstGeom prst="rect">
            <a:avLst/>
          </a:prstGeom>
        </p:spPr>
      </p:pic>
    </p:spTree>
  </p:cSld>
  <p:clrMapOvr>
    <a:masterClrMapping/>
  </p:clrMapOvr>
  <p:transition spd="slow" advTm="1696"/>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prstGeom prst="rect">
            <a:avLst/>
          </a:prstGeom>
        </p:spPr>
        <p:txBody>
          <a:bodyPr/>
          <a:lstStyle/>
          <a:p>
            <a:pPr algn="l"/>
            <a:r>
              <a:t>常用工具介绍-adb命令 </a:t>
            </a:r>
          </a:p>
        </p:txBody>
      </p:sp>
      <p:sp>
        <p:nvSpPr>
          <p:cNvPr id="287" name="Shape 287"/>
          <p:cNvSpPr/>
          <p:nvPr/>
        </p:nvSpPr>
        <p:spPr>
          <a:xfrm>
            <a:off x="329939" y="1523072"/>
            <a:ext cx="8280922" cy="418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a:t>
            </a:r>
            <a:r>
              <a:rPr b="1"/>
              <a:t>adb</a:t>
            </a:r>
            <a:r>
              <a:t>的全称为Android Debug Bridge，就是起到调试桥的作用。通过adb我们可以在Eclipse中方便通过DDMS来调试Android程序，说白了就是debug工具。</a:t>
            </a:r>
          </a:p>
          <a:p>
            <a:pPr>
              <a:lnSpc>
                <a:spcPct val="150000"/>
              </a:lnSpc>
              <a:defRPr sz="2000"/>
            </a:pPr>
            <a:r>
              <a:t>    adb的工作方式比较特殊，采用监听Socket TCP 5554端口的方式让IDE和设备进行通讯，默认情况下adb会daemon相关的网络端口，所以当我们运行Eclipse时adb进程就会自动运行。</a:t>
            </a:r>
          </a:p>
          <a:p>
            <a:pPr>
              <a:lnSpc>
                <a:spcPct val="150000"/>
              </a:lnSpc>
              <a:defRPr sz="2000"/>
            </a:pPr>
            <a:r>
              <a:t>    也可以直接使用命令行调用的方式来使用。如：执行adb shell reboot，就可以重启手机</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2178"/>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title"/>
          </p:nvPr>
        </p:nvSpPr>
        <p:spPr>
          <a:prstGeom prst="rect">
            <a:avLst/>
          </a:prstGeom>
        </p:spPr>
        <p:txBody>
          <a:bodyPr/>
          <a:lstStyle/>
          <a:p>
            <a:pPr algn="l"/>
            <a:r>
              <a:t>常用工具介绍-</a:t>
            </a:r>
            <a:r>
              <a:rPr strike="sngStrike"/>
              <a:t>模拟器AVD</a:t>
            </a:r>
          </a:p>
        </p:txBody>
      </p:sp>
      <p:sp>
        <p:nvSpPr>
          <p:cNvPr id="294" name="Shape 294"/>
          <p:cNvSpPr/>
          <p:nvPr/>
        </p:nvSpPr>
        <p:spPr>
          <a:xfrm>
            <a:off x="467543" y="1587563"/>
            <a:ext cx="8208914" cy="360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rPr dirty="0"/>
              <a:t>Android模拟器（AVD）</a:t>
            </a:r>
          </a:p>
          <a:p>
            <a:pPr>
              <a:defRPr sz="2400"/>
            </a:pPr>
            <a:endParaRPr dirty="0"/>
          </a:p>
          <a:p>
            <a:pPr>
              <a:defRPr sz="2400"/>
            </a:pPr>
            <a:r>
              <a:rPr dirty="0"/>
              <a:t>android原生的模拟器，位于sdk工具包中，目录sdk/它提供了Android虚拟环境，相当于在PC上启用了一台android的虚拟设备，可以供开发人员调试和开发app。</a:t>
            </a:r>
          </a:p>
          <a:p>
            <a:pPr>
              <a:defRPr sz="2400"/>
            </a:pPr>
            <a:endParaRPr dirty="0"/>
          </a:p>
          <a:p>
            <a:pPr>
              <a:defRPr sz="2400"/>
            </a:pPr>
            <a:r>
              <a:rPr dirty="0"/>
              <a:t>但其运行效率过低、不推荐使用。</a:t>
            </a:r>
          </a:p>
          <a:p>
            <a:pPr>
              <a:defRPr sz="2400"/>
            </a:pPr>
            <a:endParaRPr dirty="0"/>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1815"/>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prstGeom prst="rect">
            <a:avLst/>
          </a:prstGeom>
        </p:spPr>
        <p:txBody>
          <a:bodyPr/>
          <a:lstStyle/>
          <a:p>
            <a:pPr algn="l"/>
            <a:r>
              <a:t>常用工具介绍-genymotion </a:t>
            </a:r>
          </a:p>
        </p:txBody>
      </p:sp>
      <p:sp>
        <p:nvSpPr>
          <p:cNvPr id="299" name="Shape 299"/>
          <p:cNvSpPr/>
          <p:nvPr/>
        </p:nvSpPr>
        <p:spPr>
          <a:xfrm>
            <a:off x="467543" y="1587563"/>
            <a:ext cx="8208914" cy="409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rPr dirty="0"/>
              <a:t>Android模拟器（genymotion）</a:t>
            </a:r>
          </a:p>
          <a:p>
            <a:pPr>
              <a:defRPr sz="2400"/>
            </a:pPr>
            <a:endParaRPr dirty="0"/>
          </a:p>
          <a:p>
            <a:pPr>
              <a:defRPr sz="2400"/>
            </a:pPr>
            <a:r>
              <a:rPr dirty="0"/>
              <a:t>Genymotion是一套完整的工具，它提供了Android虚拟环境。面向的人群是：开发者、测试人员、甚至是手游玩家。</a:t>
            </a:r>
          </a:p>
          <a:p>
            <a:pPr>
              <a:defRPr sz="2400"/>
            </a:pPr>
            <a:endParaRPr dirty="0"/>
          </a:p>
          <a:p>
            <a:pPr>
              <a:defRPr sz="2400"/>
            </a:pPr>
            <a:r>
              <a:rPr dirty="0"/>
              <a:t>Genymotion安卓模拟器其实不是普通的模拟器，严格来说，genymotion是虚拟机，被网传定义为模拟器，它能够给你带来最好的Android模拟体验。（ps：比SDK自带的模拟器快的不是一个数量级）</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9782"/>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title"/>
          </p:nvPr>
        </p:nvSpPr>
        <p:spPr>
          <a:prstGeom prst="rect">
            <a:avLst/>
          </a:prstGeom>
        </p:spPr>
        <p:txBody>
          <a:bodyPr/>
          <a:lstStyle>
            <a:lvl1pPr algn="l"/>
          </a:lstStyle>
          <a:p>
            <a:r>
              <a:t> genymotion  </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pic>
        <p:nvPicPr>
          <p:cNvPr id="2" name="图片 1"/>
          <p:cNvPicPr>
            <a:picLocks noChangeAspect="1"/>
          </p:cNvPicPr>
          <p:nvPr/>
        </p:nvPicPr>
        <p:blipFill>
          <a:blip r:embed="rId4"/>
          <a:stretch>
            <a:fillRect/>
          </a:stretch>
        </p:blipFill>
        <p:spPr>
          <a:xfrm>
            <a:off x="2863850" y="1193800"/>
            <a:ext cx="3416300" cy="5664200"/>
          </a:xfrm>
          <a:prstGeom prst="rect">
            <a:avLst/>
          </a:prstGeom>
        </p:spPr>
      </p:pic>
    </p:spTree>
  </p:cSld>
  <p:clrMapOvr>
    <a:masterClrMapping/>
  </p:clrMapOvr>
  <p:transition spd="slow" advTm="1141"/>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手机发展史</a:t>
            </a:r>
            <a:endParaRPr kumimoji="1" lang="zh-CN" altLang="en-US" dirty="0"/>
          </a:p>
        </p:txBody>
      </p:sp>
      <p:pic>
        <p:nvPicPr>
          <p:cNvPr id="5" name="图片 4"/>
          <p:cNvPicPr>
            <a:picLocks noChangeAspect="1"/>
          </p:cNvPicPr>
          <p:nvPr/>
        </p:nvPicPr>
        <p:blipFill>
          <a:blip r:embed="rId3"/>
          <a:stretch>
            <a:fillRect/>
          </a:stretch>
        </p:blipFill>
        <p:spPr>
          <a:xfrm>
            <a:off x="457200" y="2007287"/>
            <a:ext cx="2565400" cy="2794000"/>
          </a:xfrm>
          <a:prstGeom prst="rect">
            <a:avLst/>
          </a:prstGeom>
        </p:spPr>
      </p:pic>
      <p:sp>
        <p:nvSpPr>
          <p:cNvPr id="6" name="文本框 5"/>
          <p:cNvSpPr txBox="1"/>
          <p:nvPr/>
        </p:nvSpPr>
        <p:spPr>
          <a:xfrm>
            <a:off x="501100" y="5390935"/>
            <a:ext cx="24775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dirty="0">
                <a:hlinkClick r:id="rId4"/>
              </a:rPr>
              <a:t>手机之父</a:t>
            </a:r>
            <a:r>
              <a:rPr lang="en-US" altLang="zh-CN" dirty="0">
                <a:hlinkClick r:id="rId4"/>
              </a:rPr>
              <a:t>——</a:t>
            </a:r>
            <a:r>
              <a:rPr lang="zh-CN" altLang="en-US" dirty="0">
                <a:hlinkClick r:id="rId4"/>
              </a:rPr>
              <a:t>马丁</a:t>
            </a:r>
            <a:r>
              <a:rPr lang="en-US" altLang="zh-CN" dirty="0">
                <a:hlinkClick r:id="rId4"/>
              </a:rPr>
              <a:t>·</a:t>
            </a:r>
            <a:r>
              <a:rPr lang="zh-CN" altLang="en-US" dirty="0">
                <a:hlinkClick r:id="rId4"/>
              </a:rPr>
              <a:t>库帕</a:t>
            </a:r>
            <a:endParaRPr kumimoji="0" lang="zh-CN" alt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7" name="图片 6"/>
          <p:cNvPicPr>
            <a:picLocks noChangeAspect="1"/>
          </p:cNvPicPr>
          <p:nvPr/>
        </p:nvPicPr>
        <p:blipFill>
          <a:blip r:embed="rId5"/>
          <a:stretch>
            <a:fillRect/>
          </a:stretch>
        </p:blipFill>
        <p:spPr>
          <a:xfrm>
            <a:off x="4927600" y="2007287"/>
            <a:ext cx="3759200" cy="2794000"/>
          </a:xfrm>
          <a:prstGeom prst="rect">
            <a:avLst/>
          </a:prstGeom>
        </p:spPr>
      </p:pic>
      <p:sp>
        <p:nvSpPr>
          <p:cNvPr id="8" name="文本框 7"/>
          <p:cNvSpPr txBox="1"/>
          <p:nvPr/>
        </p:nvSpPr>
        <p:spPr>
          <a:xfrm>
            <a:off x="5377643" y="5390935"/>
            <a:ext cx="28591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u="sng" dirty="0">
                <a:hlinkClick r:id="rId6"/>
              </a:rPr>
              <a:t>苹果</a:t>
            </a:r>
            <a:r>
              <a:rPr lang="zh-CN" altLang="en-US" u="sng" dirty="0" smtClean="0">
                <a:hlinkClick r:id="rId6"/>
              </a:rPr>
              <a:t>教父</a:t>
            </a:r>
            <a:r>
              <a:rPr lang="en-US" altLang="zh-CN" u="sng" dirty="0" smtClean="0">
                <a:hlinkClick r:id="rId6"/>
              </a:rPr>
              <a:t>——</a:t>
            </a:r>
            <a:r>
              <a:rPr lang="zh-CN" altLang="en-US" u="sng" dirty="0" smtClean="0">
                <a:hlinkClick r:id="rId6"/>
              </a:rPr>
              <a:t>史蒂夫</a:t>
            </a:r>
            <a:r>
              <a:rPr lang="en-US" altLang="zh-CN" dirty="0">
                <a:hlinkClick r:id="rId6"/>
              </a:rPr>
              <a:t>·</a:t>
            </a:r>
            <a:r>
              <a:rPr lang="zh-CN" altLang="en-US" dirty="0" smtClean="0">
                <a:hlinkClick r:id="rId6"/>
              </a:rPr>
              <a:t>乔布斯</a:t>
            </a:r>
            <a:endParaRPr lang="zh-CN" altLang="en-US" dirty="0"/>
          </a:p>
        </p:txBody>
      </p:sp>
      <p:sp>
        <p:nvSpPr>
          <p:cNvPr id="11" name="右箭头 10"/>
          <p:cNvSpPr/>
          <p:nvPr/>
        </p:nvSpPr>
        <p:spPr>
          <a:xfrm>
            <a:off x="3124200" y="3175686"/>
            <a:ext cx="1746250" cy="48191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文本框 11"/>
          <p:cNvSpPr txBox="1"/>
          <p:nvPr/>
        </p:nvSpPr>
        <p:spPr>
          <a:xfrm>
            <a:off x="3314700" y="2914650"/>
            <a:ext cx="12464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j-lt"/>
                <a:ea typeface="+mj-ea"/>
                <a:cs typeface="+mj-cs"/>
                <a:sym typeface="Calibri"/>
              </a:rPr>
              <a:t>时代的发展</a:t>
            </a:r>
            <a:endParaRPr kumimoji="0" lang="zh-CN" alt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3" name="矩形 12"/>
          <p:cNvSpPr/>
          <p:nvPr/>
        </p:nvSpPr>
        <p:spPr>
          <a:xfrm>
            <a:off x="1301317" y="1503083"/>
            <a:ext cx="877163" cy="369332"/>
          </a:xfrm>
          <a:prstGeom prst="rect">
            <a:avLst/>
          </a:prstGeom>
        </p:spPr>
        <p:txBody>
          <a:bodyPr wrap="none">
            <a:spAutoFit/>
          </a:bodyPr>
          <a:lstStyle/>
          <a:p>
            <a:r>
              <a:rPr lang="is-IS" altLang="zh-CN" dirty="0">
                <a:solidFill>
                  <a:srgbClr val="666666"/>
                </a:solidFill>
                <a:latin typeface="SimSun" charset="0"/>
              </a:rPr>
              <a:t>1973</a:t>
            </a:r>
            <a:r>
              <a:rPr lang="zh-CN" altLang="is-IS" dirty="0">
                <a:solidFill>
                  <a:srgbClr val="666666"/>
                </a:solidFill>
                <a:latin typeface="SimSun" charset="0"/>
              </a:rPr>
              <a:t>年</a:t>
            </a:r>
            <a:endParaRPr lang="zh-CN" altLang="en-US" dirty="0"/>
          </a:p>
        </p:txBody>
      </p:sp>
      <p:sp>
        <p:nvSpPr>
          <p:cNvPr id="14" name="矩形 13"/>
          <p:cNvSpPr/>
          <p:nvPr/>
        </p:nvSpPr>
        <p:spPr>
          <a:xfrm>
            <a:off x="6368618" y="1503083"/>
            <a:ext cx="877163" cy="369332"/>
          </a:xfrm>
          <a:prstGeom prst="rect">
            <a:avLst/>
          </a:prstGeom>
        </p:spPr>
        <p:txBody>
          <a:bodyPr wrap="none">
            <a:spAutoFit/>
          </a:bodyPr>
          <a:lstStyle/>
          <a:p>
            <a:r>
              <a:rPr lang="en-US" altLang="zh-CN" dirty="0" smtClean="0">
                <a:solidFill>
                  <a:srgbClr val="666666"/>
                </a:solidFill>
                <a:latin typeface="SimSun" charset="0"/>
              </a:rPr>
              <a:t>2007</a:t>
            </a:r>
            <a:r>
              <a:rPr lang="zh-CN" altLang="is-IS" dirty="0" smtClean="0">
                <a:solidFill>
                  <a:srgbClr val="666666"/>
                </a:solidFill>
                <a:latin typeface="SimSun" charset="0"/>
              </a:rPr>
              <a:t>年</a:t>
            </a:r>
            <a:endParaRPr lang="zh-CN" altLang="en-US" dirty="0"/>
          </a:p>
        </p:txBody>
      </p:sp>
      <p:pic>
        <p:nvPicPr>
          <p:cNvPr id="15" name="图片 14"/>
          <p:cNvPicPr>
            <a:picLocks noChangeAspect="1"/>
          </p:cNvPicPr>
          <p:nvPr/>
        </p:nvPicPr>
        <p:blipFill>
          <a:blip r:embed="rId7"/>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1294236299"/>
      </p:ext>
    </p:extLst>
  </p:cSld>
  <p:clrMapOvr>
    <a:masterClrMapping/>
  </p:clrMapOvr>
  <p:transition spd="med" advTm="43296"/>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prstGeom prst="rect">
            <a:avLst/>
          </a:prstGeom>
        </p:spPr>
        <p:txBody>
          <a:bodyPr/>
          <a:lstStyle/>
          <a:p>
            <a:pPr algn="l"/>
            <a:r>
              <a:t>Sourcetree</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pic>
        <p:nvPicPr>
          <p:cNvPr id="2" name="图片 1"/>
          <p:cNvPicPr>
            <a:picLocks noChangeAspect="1"/>
          </p:cNvPicPr>
          <p:nvPr/>
        </p:nvPicPr>
        <p:blipFill>
          <a:blip r:embed="rId3"/>
          <a:stretch>
            <a:fillRect/>
          </a:stretch>
        </p:blipFill>
        <p:spPr>
          <a:xfrm>
            <a:off x="393700" y="1473200"/>
            <a:ext cx="8356600" cy="4216400"/>
          </a:xfrm>
          <a:prstGeom prst="rect">
            <a:avLst/>
          </a:prstGeom>
        </p:spPr>
      </p:pic>
    </p:spTree>
  </p:cSld>
  <p:clrMapOvr>
    <a:masterClrMapping/>
  </p:clrMapOvr>
  <p:transition spd="slow" advTm="15692"/>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nvSpPr>
        <p:spPr>
          <a:xfrm>
            <a:off x="3376929" y="3116579"/>
            <a:ext cx="2390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环境搭建完成</a:t>
            </a:r>
          </a:p>
        </p:txBody>
      </p:sp>
    </p:spTree>
  </p:cSld>
  <p:clrMapOvr>
    <a:masterClrMapping/>
  </p:clrMapOvr>
  <p:transition spd="slow" advTm="7325"/>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title"/>
          </p:nvPr>
        </p:nvSpPr>
        <p:spPr>
          <a:prstGeom prst="rect">
            <a:avLst/>
          </a:prstGeom>
        </p:spPr>
        <p:txBody>
          <a:bodyPr/>
          <a:lstStyle/>
          <a:p>
            <a:pPr algn="l"/>
            <a:r>
              <a:t>Java 基础语法</a:t>
            </a:r>
          </a:p>
        </p:txBody>
      </p:sp>
      <p:sp>
        <p:nvSpPr>
          <p:cNvPr id="317" name="Shape 317"/>
          <p:cNvSpPr/>
          <p:nvPr/>
        </p:nvSpPr>
        <p:spPr>
          <a:xfrm>
            <a:off x="457201" y="1196751"/>
            <a:ext cx="7787207" cy="5247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rPr dirty="0"/>
              <a:t>    一个Java程序可以认为是一系列对象的集合，而这些对象通过调用彼此的方法来协同工作。下面简要介绍下类、对象、方法和实例变量的概念。</a:t>
            </a:r>
          </a:p>
          <a:p>
            <a:pPr>
              <a:lnSpc>
                <a:spcPct val="150000"/>
              </a:lnSpc>
              <a:defRPr sz="2000" b="1"/>
            </a:pPr>
            <a:r>
              <a:rPr dirty="0"/>
              <a:t>对象</a:t>
            </a:r>
            <a:r>
              <a:rPr b="0" dirty="0"/>
              <a:t>：对象是类的一个实例，有状态和行为。例如，dog是一个对象，它的状态有：颜色、名字、品种；行为有：摇尾巴、叫、吃等。</a:t>
            </a:r>
          </a:p>
          <a:p>
            <a:pPr>
              <a:lnSpc>
                <a:spcPct val="150000"/>
              </a:lnSpc>
              <a:defRPr sz="2000" b="1"/>
            </a:pPr>
            <a:r>
              <a:rPr dirty="0"/>
              <a:t>类</a:t>
            </a:r>
            <a:r>
              <a:rPr b="0" dirty="0"/>
              <a:t>：类是一个模板，它描述一类对象的行为和状态。</a:t>
            </a:r>
          </a:p>
          <a:p>
            <a:pPr>
              <a:lnSpc>
                <a:spcPct val="150000"/>
              </a:lnSpc>
              <a:defRPr sz="2000" b="1"/>
            </a:pPr>
            <a:r>
              <a:rPr dirty="0"/>
              <a:t>方法</a:t>
            </a:r>
            <a:r>
              <a:rPr b="0" dirty="0"/>
              <a:t>：方法就是行为，一个类可以有很多方法。逻辑运算、数据修改以及所有动作都是在方法中完成的。</a:t>
            </a:r>
          </a:p>
          <a:p>
            <a:pPr>
              <a:lnSpc>
                <a:spcPct val="150000"/>
              </a:lnSpc>
              <a:defRPr sz="2000" b="1"/>
            </a:pPr>
            <a:r>
              <a:rPr dirty="0"/>
              <a:t>实例变量</a:t>
            </a:r>
            <a:r>
              <a:rPr b="0" dirty="0"/>
              <a:t>：每个对象都有独特的实例变量，对象的状态由这些实例变量的值决定。</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2506"/>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title"/>
          </p:nvPr>
        </p:nvSpPr>
        <p:spPr>
          <a:prstGeom prst="rect">
            <a:avLst/>
          </a:prstGeom>
        </p:spPr>
        <p:txBody>
          <a:bodyPr/>
          <a:lstStyle>
            <a:lvl1pPr algn="l"/>
          </a:lstStyle>
          <a:p>
            <a:r>
              <a:t>程序的入口函数</a:t>
            </a:r>
          </a:p>
        </p:txBody>
      </p:sp>
      <p:sp>
        <p:nvSpPr>
          <p:cNvPr id="367" name="Shape 367"/>
          <p:cNvSpPr/>
          <p:nvPr/>
        </p:nvSpPr>
        <p:spPr>
          <a:xfrm>
            <a:off x="2977480" y="2643147"/>
            <a:ext cx="7787207" cy="94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4800" b="1"/>
            </a:pPr>
            <a:r>
              <a:t>main()函数</a:t>
            </a:r>
          </a:p>
        </p:txBody>
      </p:sp>
      <p:sp>
        <p:nvSpPr>
          <p:cNvPr id="369" name="Shape 369"/>
          <p:cNvSpPr/>
          <p:nvPr/>
        </p:nvSpPr>
        <p:spPr>
          <a:xfrm>
            <a:off x="755576" y="6156011"/>
            <a:ext cx="7272809"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effectLst>
                  <a:outerShdw blurRad="38100" dist="38100" dir="2700000" rotWithShape="0">
                    <a:srgbClr val="000000">
                      <a:alpha val="43137"/>
                    </a:srgbClr>
                  </a:outerShdw>
                </a:effectLst>
              </a:defRPr>
            </a:pPr>
            <a:r>
              <a:t>学习java的教程：http://www.runoob.com/java/java-basic-syntax.html</a:t>
            </a:r>
          </a:p>
        </p:txBody>
      </p:sp>
      <p:sp>
        <p:nvSpPr>
          <p:cNvPr id="370" name="Shape 370"/>
          <p:cNvSpPr/>
          <p:nvPr/>
        </p:nvSpPr>
        <p:spPr>
          <a:xfrm>
            <a:off x="2411759" y="2355115"/>
            <a:ext cx="4904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一个程序要运行，会调用其入口函数，一般为：</a:t>
            </a:r>
          </a:p>
        </p:txBody>
      </p:sp>
      <p:pic>
        <p:nvPicPr>
          <p:cNvPr id="7" name="图片 6"/>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advTm="7185"/>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title"/>
          </p:nvPr>
        </p:nvSpPr>
        <p:spPr>
          <a:prstGeom prst="rect">
            <a:avLst/>
          </a:prstGeom>
        </p:spPr>
        <p:txBody>
          <a:bodyPr/>
          <a:lstStyle>
            <a:lvl1pPr algn="l"/>
          </a:lstStyle>
          <a:p>
            <a:r>
              <a:t>Hello world</a:t>
            </a:r>
          </a:p>
        </p:txBody>
      </p:sp>
      <p:sp>
        <p:nvSpPr>
          <p:cNvPr id="374" name="Shape 374"/>
          <p:cNvSpPr/>
          <p:nvPr/>
        </p:nvSpPr>
        <p:spPr>
          <a:xfrm>
            <a:off x="539551" y="1556792"/>
            <a:ext cx="7920882" cy="41744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b="1">
                <a:solidFill>
                  <a:srgbClr val="617F10"/>
                </a:solidFill>
                <a:latin typeface="Open Sans"/>
                <a:ea typeface="Open Sans"/>
                <a:cs typeface="Open Sans"/>
                <a:sym typeface="Open Sans"/>
              </a:defRPr>
            </a:pPr>
            <a:r>
              <a:t>实例</a:t>
            </a:r>
          </a:p>
          <a:p>
            <a:pPr>
              <a:lnSpc>
                <a:spcPct val="150000"/>
              </a:lnSpc>
              <a:defRPr sz="2000">
                <a:latin typeface="Courier New"/>
                <a:ea typeface="Courier New"/>
                <a:cs typeface="Courier New"/>
                <a:sym typeface="Courier New"/>
              </a:defRPr>
            </a:pPr>
            <a:r>
              <a:t>public class HelloWorld {</a:t>
            </a:r>
            <a:br/>
            <a:r>
              <a:t>    /* </a:t>
            </a:r>
            <a:r>
              <a:rPr>
                <a:latin typeface="+mn-lt"/>
                <a:ea typeface="+mn-ea"/>
                <a:cs typeface="+mn-cs"/>
                <a:sym typeface="Helvetica"/>
              </a:rPr>
              <a:t>第一个</a:t>
            </a:r>
            <a:r>
              <a:t>Java</a:t>
            </a:r>
            <a:r>
              <a:rPr>
                <a:latin typeface="+mn-lt"/>
                <a:ea typeface="+mn-ea"/>
                <a:cs typeface="+mn-cs"/>
                <a:sym typeface="Helvetica"/>
              </a:rPr>
              <a:t>程序</a:t>
            </a:r>
            <a:br>
              <a:rPr>
                <a:latin typeface="+mn-lt"/>
                <a:ea typeface="+mn-ea"/>
                <a:cs typeface="+mn-cs"/>
                <a:sym typeface="Helvetica"/>
              </a:rPr>
            </a:br>
            <a:r>
              <a:t>     * </a:t>
            </a:r>
            <a:r>
              <a:rPr>
                <a:latin typeface="+mn-lt"/>
                <a:ea typeface="+mn-ea"/>
                <a:cs typeface="+mn-cs"/>
                <a:sym typeface="Helvetica"/>
              </a:rPr>
              <a:t>它将打印字符串 </a:t>
            </a:r>
            <a:r>
              <a:t>Hello World</a:t>
            </a:r>
            <a:br/>
            <a:r>
              <a:t>     */</a:t>
            </a:r>
            <a:br/>
            <a:r>
              <a:t>    public static void </a:t>
            </a:r>
            <a:r>
              <a:rPr>
                <a:solidFill>
                  <a:srgbClr val="FF0000"/>
                </a:solidFill>
              </a:rPr>
              <a:t>main</a:t>
            </a:r>
            <a:r>
              <a:t>(String []args) {</a:t>
            </a:r>
            <a:br/>
            <a:r>
              <a:t>        System.out.println("Hello World"); </a:t>
            </a:r>
            <a:br/>
            <a:r>
              <a:t>    }</a:t>
            </a:r>
            <a:br/>
            <a:r>
              <a:t>}</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p:cNvSpPr>
          <p:nvPr>
            <p:ph type="title"/>
          </p:nvPr>
        </p:nvSpPr>
        <p:spPr>
          <a:prstGeom prst="rect">
            <a:avLst/>
          </a:prstGeom>
        </p:spPr>
        <p:txBody>
          <a:bodyPr/>
          <a:lstStyle>
            <a:lvl1pPr algn="l"/>
          </a:lstStyle>
          <a:p>
            <a:r>
              <a:t>面向对象的基本特征</a:t>
            </a:r>
          </a:p>
        </p:txBody>
      </p:sp>
      <p:grpSp>
        <p:nvGrpSpPr>
          <p:cNvPr id="333" name="Group 333"/>
          <p:cNvGrpSpPr/>
          <p:nvPr/>
        </p:nvGrpSpPr>
        <p:grpSpPr>
          <a:xfrm>
            <a:off x="1442384" y="1618922"/>
            <a:ext cx="6413592" cy="3970319"/>
            <a:chOff x="0" y="0"/>
            <a:chExt cx="6413590" cy="3970317"/>
          </a:xfrm>
        </p:grpSpPr>
        <p:grpSp>
          <p:nvGrpSpPr>
            <p:cNvPr id="323" name="Group 323"/>
            <p:cNvGrpSpPr/>
            <p:nvPr/>
          </p:nvGrpSpPr>
          <p:grpSpPr>
            <a:xfrm>
              <a:off x="0" y="0"/>
              <a:ext cx="3054091" cy="1832455"/>
              <a:chOff x="0" y="0"/>
              <a:chExt cx="3054090" cy="1832454"/>
            </a:xfrm>
          </p:grpSpPr>
          <p:sp>
            <p:nvSpPr>
              <p:cNvPr id="321" name="Shape 321"/>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22" name="Shape 322"/>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抽象</a:t>
                </a:r>
              </a:p>
            </p:txBody>
          </p:sp>
        </p:grpSp>
        <p:grpSp>
          <p:nvGrpSpPr>
            <p:cNvPr id="326" name="Group 326"/>
            <p:cNvGrpSpPr/>
            <p:nvPr/>
          </p:nvGrpSpPr>
          <p:grpSpPr>
            <a:xfrm>
              <a:off x="3359499" y="0"/>
              <a:ext cx="3054092" cy="1832455"/>
              <a:chOff x="0" y="0"/>
              <a:chExt cx="3054090" cy="1832454"/>
            </a:xfrm>
          </p:grpSpPr>
          <p:sp>
            <p:nvSpPr>
              <p:cNvPr id="324" name="Shape 324"/>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25" name="Shape 325"/>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继承</a:t>
                </a:r>
              </a:p>
            </p:txBody>
          </p:sp>
        </p:grpSp>
        <p:grpSp>
          <p:nvGrpSpPr>
            <p:cNvPr id="329" name="Group 329"/>
            <p:cNvGrpSpPr/>
            <p:nvPr/>
          </p:nvGrpSpPr>
          <p:grpSpPr>
            <a:xfrm>
              <a:off x="3359499" y="2137863"/>
              <a:ext cx="3054092" cy="1832455"/>
              <a:chOff x="0" y="0"/>
              <a:chExt cx="3054090" cy="1832454"/>
            </a:xfrm>
          </p:grpSpPr>
          <p:sp>
            <p:nvSpPr>
              <p:cNvPr id="327" name="Shape 327"/>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28" name="Shape 328"/>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封装</a:t>
                </a:r>
              </a:p>
            </p:txBody>
          </p:sp>
        </p:grpSp>
        <p:grpSp>
          <p:nvGrpSpPr>
            <p:cNvPr id="332" name="Group 332"/>
            <p:cNvGrpSpPr/>
            <p:nvPr/>
          </p:nvGrpSpPr>
          <p:grpSpPr>
            <a:xfrm>
              <a:off x="0" y="2137863"/>
              <a:ext cx="3054091" cy="1832455"/>
              <a:chOff x="0" y="0"/>
              <a:chExt cx="3054090" cy="1832454"/>
            </a:xfrm>
          </p:grpSpPr>
          <p:sp>
            <p:nvSpPr>
              <p:cNvPr id="330" name="Shape 330"/>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31" name="Shape 331"/>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多态</a:t>
                </a:r>
              </a:p>
            </p:txBody>
          </p:sp>
        </p:grpSp>
      </p:grpSp>
      <p:pic>
        <p:nvPicPr>
          <p:cNvPr id="17" name="图片 16"/>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lstStyle/>
          <a:p>
            <a:pPr algn="l"/>
            <a:r>
              <a:t>面向对象编程/设计的原则</a:t>
            </a:r>
          </a:p>
        </p:txBody>
      </p:sp>
      <p:sp>
        <p:nvSpPr>
          <p:cNvPr id="340" name="Shape 340"/>
          <p:cNvSpPr/>
          <p:nvPr/>
        </p:nvSpPr>
        <p:spPr>
          <a:xfrm>
            <a:off x="395535" y="2190786"/>
            <a:ext cx="8424938" cy="258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正如牛顿三大定律在经典力学中的位置一样，“开-闭”原则（Open-Closed Principle）是面向对象的可复用设计（Object Oriented Design或</a:t>
            </a:r>
            <a:r>
              <a:rPr>
                <a:solidFill>
                  <a:srgbClr val="FF0000"/>
                </a:solidFill>
              </a:rPr>
              <a:t>OOD</a:t>
            </a:r>
            <a:r>
              <a:t>）的基石。其他设计原则（里氏代换原则、依赖倒转原则、合成/聚合复用原则、迪米特法则、接口隔离原则）是实现“开-闭”原则的手段和工具。</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pPr algn="l"/>
            <a:r>
              <a:t>面向对象编程/设计的原则</a:t>
            </a:r>
          </a:p>
        </p:txBody>
      </p:sp>
      <p:grpSp>
        <p:nvGrpSpPr>
          <p:cNvPr id="362" name="Group 362"/>
          <p:cNvGrpSpPr/>
          <p:nvPr/>
        </p:nvGrpSpPr>
        <p:grpSpPr>
          <a:xfrm>
            <a:off x="395534" y="1268758"/>
            <a:ext cx="8496949" cy="4284769"/>
            <a:chOff x="-1" y="-1"/>
            <a:chExt cx="8496947" cy="4284767"/>
          </a:xfrm>
        </p:grpSpPr>
        <p:grpSp>
          <p:nvGrpSpPr>
            <p:cNvPr id="346" name="Group 346"/>
            <p:cNvGrpSpPr/>
            <p:nvPr/>
          </p:nvGrpSpPr>
          <p:grpSpPr>
            <a:xfrm>
              <a:off x="-1" y="-1"/>
              <a:ext cx="8496947" cy="1357351"/>
              <a:chOff x="-1" y="0"/>
              <a:chExt cx="8496946" cy="1357350"/>
            </a:xfrm>
          </p:grpSpPr>
          <p:sp>
            <p:nvSpPr>
              <p:cNvPr id="344" name="Shape 344"/>
              <p:cNvSpPr/>
              <p:nvPr/>
            </p:nvSpPr>
            <p:spPr>
              <a:xfrm>
                <a:off x="-1" y="0"/>
                <a:ext cx="8496946" cy="1357350"/>
              </a:xfrm>
              <a:prstGeom prst="rect">
                <a:avLst/>
              </a:prstGeom>
              <a:solidFill>
                <a:srgbClr val="4775AB"/>
              </a:solidFill>
              <a:ln w="12700" cap="flat">
                <a:noFill/>
                <a:miter lim="400000"/>
              </a:ln>
              <a:effectLst/>
            </p:spPr>
            <p:txBody>
              <a:bodyPr wrap="square" lIns="45719" tIns="45719" rIns="45719" bIns="45719" numCol="1" anchor="t">
                <a:noAutofit/>
              </a:bodyPr>
              <a:lstStyle/>
              <a:p>
                <a:pPr>
                  <a:defRPr sz="2137">
                    <a:solidFill>
                      <a:srgbClr val="FFFFFF"/>
                    </a:solidFill>
                  </a:defRPr>
                </a:pPr>
                <a:endParaRPr/>
              </a:p>
            </p:txBody>
          </p:sp>
          <p:sp>
            <p:nvSpPr>
              <p:cNvPr id="345" name="Shape 345"/>
              <p:cNvSpPr/>
              <p:nvPr/>
            </p:nvSpPr>
            <p:spPr>
              <a:xfrm>
                <a:off x="-1" y="0"/>
                <a:ext cx="8496946" cy="421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137" b="1">
                    <a:solidFill>
                      <a:srgbClr val="FFFFFF"/>
                    </a:solidFill>
                  </a:defRPr>
                </a:pPr>
                <a:r>
                  <a:rPr dirty="0"/>
                  <a:t>一、“开-闭”</a:t>
                </a:r>
                <a:r>
                  <a:rPr dirty="0" smtClean="0"/>
                  <a:t>原则OCP</a:t>
                </a:r>
                <a:endParaRPr dirty="0"/>
              </a:p>
            </p:txBody>
          </p:sp>
        </p:grpSp>
        <p:grpSp>
          <p:nvGrpSpPr>
            <p:cNvPr id="349" name="Group 349"/>
            <p:cNvGrpSpPr/>
            <p:nvPr/>
          </p:nvGrpSpPr>
          <p:grpSpPr>
            <a:xfrm>
              <a:off x="0" y="1382841"/>
              <a:ext cx="1678997" cy="2901925"/>
              <a:chOff x="0" y="125108"/>
              <a:chExt cx="1678996" cy="2901924"/>
            </a:xfrm>
          </p:grpSpPr>
          <p:sp>
            <p:nvSpPr>
              <p:cNvPr id="347" name="Shape 347"/>
              <p:cNvSpPr/>
              <p:nvPr/>
            </p:nvSpPr>
            <p:spPr>
              <a:xfrm>
                <a:off x="0" y="1251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48" name="Shape 348"/>
              <p:cNvSpPr/>
              <p:nvPr/>
            </p:nvSpPr>
            <p:spPr>
              <a:xfrm>
                <a:off x="0" y="1191350"/>
                <a:ext cx="1678996" cy="76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200" b="1">
                    <a:solidFill>
                      <a:srgbClr val="FFFFFF"/>
                    </a:solidFill>
                  </a:defRPr>
                </a:pPr>
                <a:r>
                  <a:rPr dirty="0"/>
                  <a:t>二、</a:t>
                </a:r>
                <a:r>
                  <a:rPr dirty="0" smtClean="0"/>
                  <a:t>里氏代换原则 LSP</a:t>
                </a:r>
                <a:endParaRPr dirty="0"/>
              </a:p>
            </p:txBody>
          </p:sp>
        </p:grpSp>
        <p:grpSp>
          <p:nvGrpSpPr>
            <p:cNvPr id="352" name="Group 352"/>
            <p:cNvGrpSpPr/>
            <p:nvPr/>
          </p:nvGrpSpPr>
          <p:grpSpPr>
            <a:xfrm>
              <a:off x="1704487" y="1382841"/>
              <a:ext cx="1678998" cy="2901925"/>
              <a:chOff x="0" y="125108"/>
              <a:chExt cx="1678996" cy="2901924"/>
            </a:xfrm>
          </p:grpSpPr>
          <p:sp>
            <p:nvSpPr>
              <p:cNvPr id="350" name="Shape 350"/>
              <p:cNvSpPr/>
              <p:nvPr/>
            </p:nvSpPr>
            <p:spPr>
              <a:xfrm>
                <a:off x="0" y="1251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51" name="Shape 351"/>
              <p:cNvSpPr/>
              <p:nvPr/>
            </p:nvSpPr>
            <p:spPr>
              <a:xfrm>
                <a:off x="0" y="1191351"/>
                <a:ext cx="1678996" cy="76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rPr dirty="0"/>
                  <a:t>三、 </a:t>
                </a:r>
                <a:r>
                  <a:rPr dirty="0" smtClean="0"/>
                  <a:t>依赖倒转原则DIP</a:t>
                </a:r>
                <a:endParaRPr dirty="0"/>
              </a:p>
            </p:txBody>
          </p:sp>
        </p:grpSp>
        <p:grpSp>
          <p:nvGrpSpPr>
            <p:cNvPr id="355" name="Group 355"/>
            <p:cNvGrpSpPr/>
            <p:nvPr/>
          </p:nvGrpSpPr>
          <p:grpSpPr>
            <a:xfrm>
              <a:off x="3408974" y="1382840"/>
              <a:ext cx="1678998" cy="2901926"/>
              <a:chOff x="0" y="556908"/>
              <a:chExt cx="1678996" cy="2901924"/>
            </a:xfrm>
          </p:grpSpPr>
          <p:sp>
            <p:nvSpPr>
              <p:cNvPr id="353" name="Shape 353"/>
              <p:cNvSpPr/>
              <p:nvPr/>
            </p:nvSpPr>
            <p:spPr>
              <a:xfrm>
                <a:off x="0" y="5569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54" name="Shape 354"/>
              <p:cNvSpPr/>
              <p:nvPr/>
            </p:nvSpPr>
            <p:spPr>
              <a:xfrm>
                <a:off x="0" y="1453874"/>
                <a:ext cx="1678996" cy="1107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rPr dirty="0"/>
                  <a:t>四、合成/</a:t>
                </a:r>
                <a:r>
                  <a:rPr dirty="0" smtClean="0"/>
                  <a:t>聚合复用原则CARP</a:t>
                </a:r>
                <a:endParaRPr dirty="0"/>
              </a:p>
            </p:txBody>
          </p:sp>
        </p:grpSp>
        <p:grpSp>
          <p:nvGrpSpPr>
            <p:cNvPr id="358" name="Group 358"/>
            <p:cNvGrpSpPr/>
            <p:nvPr/>
          </p:nvGrpSpPr>
          <p:grpSpPr>
            <a:xfrm>
              <a:off x="5113460" y="1382840"/>
              <a:ext cx="1678998" cy="2901925"/>
              <a:chOff x="0" y="-1"/>
              <a:chExt cx="1678996" cy="2901924"/>
            </a:xfrm>
          </p:grpSpPr>
          <p:sp>
            <p:nvSpPr>
              <p:cNvPr id="356" name="Shape 356"/>
              <p:cNvSpPr/>
              <p:nvPr/>
            </p:nvSpPr>
            <p:spPr>
              <a:xfrm>
                <a:off x="0" y="-1"/>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57" name="Shape 357"/>
              <p:cNvSpPr/>
              <p:nvPr/>
            </p:nvSpPr>
            <p:spPr>
              <a:xfrm>
                <a:off x="0" y="1066241"/>
                <a:ext cx="1678996" cy="76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rPr dirty="0"/>
                  <a:t>五、 </a:t>
                </a:r>
                <a:r>
                  <a:rPr dirty="0" smtClean="0"/>
                  <a:t>迪米特法则L</a:t>
                </a:r>
                <a:r>
                  <a:rPr lang="en-US" altLang="zh-CN" dirty="0" smtClean="0"/>
                  <a:t>O</a:t>
                </a:r>
                <a:r>
                  <a:rPr dirty="0" smtClean="0"/>
                  <a:t>D</a:t>
                </a:r>
                <a:endParaRPr dirty="0"/>
              </a:p>
            </p:txBody>
          </p:sp>
        </p:grpSp>
        <p:grpSp>
          <p:nvGrpSpPr>
            <p:cNvPr id="361" name="Group 361"/>
            <p:cNvGrpSpPr/>
            <p:nvPr/>
          </p:nvGrpSpPr>
          <p:grpSpPr>
            <a:xfrm>
              <a:off x="6817948" y="1382841"/>
              <a:ext cx="1678998" cy="2901925"/>
              <a:chOff x="0" y="125108"/>
              <a:chExt cx="1678996" cy="2901924"/>
            </a:xfrm>
          </p:grpSpPr>
          <p:sp>
            <p:nvSpPr>
              <p:cNvPr id="359" name="Shape 359"/>
              <p:cNvSpPr/>
              <p:nvPr/>
            </p:nvSpPr>
            <p:spPr>
              <a:xfrm>
                <a:off x="0" y="1251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60" name="Shape 360"/>
              <p:cNvSpPr/>
              <p:nvPr/>
            </p:nvSpPr>
            <p:spPr>
              <a:xfrm>
                <a:off x="0" y="1191351"/>
                <a:ext cx="1678996" cy="76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rPr dirty="0"/>
                  <a:t>六、 </a:t>
                </a:r>
                <a:r>
                  <a:rPr dirty="0" smtClean="0"/>
                  <a:t>接口隔离原则ISP</a:t>
                </a:r>
                <a:endParaRPr dirty="0"/>
              </a:p>
            </p:txBody>
          </p:sp>
        </p:grpSp>
      </p:grpSp>
      <p:pic>
        <p:nvPicPr>
          <p:cNvPr id="23" name="图片 22"/>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prstGeom prst="rect">
            <a:avLst/>
          </a:prstGeom>
        </p:spPr>
        <p:txBody>
          <a:bodyPr/>
          <a:lstStyle/>
          <a:p>
            <a:pPr algn="l"/>
            <a:r>
              <a:t>Android程序目录结构</a:t>
            </a:r>
          </a:p>
        </p:txBody>
      </p:sp>
      <p:pic>
        <p:nvPicPr>
          <p:cNvPr id="4" name="图片 3"/>
          <p:cNvPicPr>
            <a:picLocks noChangeAspect="1"/>
          </p:cNvPicPr>
          <p:nvPr/>
        </p:nvPicPr>
        <p:blipFill>
          <a:blip r:embed="rId2"/>
          <a:stretch>
            <a:fillRect/>
          </a:stretch>
        </p:blipFill>
        <p:spPr>
          <a:xfrm>
            <a:off x="8089900" y="5803900"/>
            <a:ext cx="1054100" cy="1054100"/>
          </a:xfrm>
          <a:prstGeom prst="rect">
            <a:avLst/>
          </a:prstGeom>
        </p:spPr>
      </p:pic>
      <p:pic>
        <p:nvPicPr>
          <p:cNvPr id="2" name="图片 1"/>
          <p:cNvPicPr>
            <a:picLocks noChangeAspect="1"/>
          </p:cNvPicPr>
          <p:nvPr/>
        </p:nvPicPr>
        <p:blipFill>
          <a:blip r:embed="rId3"/>
          <a:stretch>
            <a:fillRect/>
          </a:stretch>
        </p:blipFill>
        <p:spPr>
          <a:xfrm>
            <a:off x="1917700" y="1417639"/>
            <a:ext cx="5308600" cy="5422900"/>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p:nvPr>
        </p:nvSpPr>
        <p:spPr>
          <a:prstGeom prst="rect">
            <a:avLst/>
          </a:prstGeom>
        </p:spPr>
        <p:txBody>
          <a:bodyPr/>
          <a:lstStyle/>
          <a:p>
            <a:pPr algn="l"/>
            <a:r>
              <a:t>Android程序目录结构</a:t>
            </a:r>
          </a:p>
        </p:txBody>
      </p:sp>
      <p:sp>
        <p:nvSpPr>
          <p:cNvPr id="382" name="Shape 382"/>
          <p:cNvSpPr/>
          <p:nvPr/>
        </p:nvSpPr>
        <p:spPr>
          <a:xfrm>
            <a:off x="539552" y="1268759"/>
            <a:ext cx="8424937" cy="564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500" b="1">
                <a:solidFill>
                  <a:srgbClr val="FF0000"/>
                </a:solidFill>
              </a:defRPr>
            </a:pPr>
            <a:r>
              <a:t>src/</a:t>
            </a:r>
            <a:r>
              <a:rPr>
                <a:solidFill>
                  <a:srgbClr val="000000"/>
                </a:solidFill>
              </a:rPr>
              <a:t>  java原代码存放目录</a:t>
            </a:r>
          </a:p>
          <a:p>
            <a:pPr>
              <a:defRPr sz="1500" b="1">
                <a:solidFill>
                  <a:srgbClr val="FF0000"/>
                </a:solidFill>
              </a:defRPr>
            </a:pPr>
            <a:r>
              <a:t>gen/ </a:t>
            </a:r>
            <a:r>
              <a:rPr>
                <a:solidFill>
                  <a:srgbClr val="000000"/>
                </a:solidFill>
              </a:rPr>
              <a:t>自动生成目录</a:t>
            </a:r>
          </a:p>
          <a:p>
            <a:pPr>
              <a:defRPr sz="1500"/>
            </a:pPr>
            <a:r>
              <a:t>gen 目录中存放所有由Android开发工具自动生成的文件。目录中最重要的就是R.java文件。 这个文件由Android开发工具自动产生的。Android开发工具会自动根据你放入res目录的xml界面文件、图标与常量，同步更新修改R.java文件。正因为R.java文件是由开发工具自动生成的，所以我们应避免手工修改R.java。R.java在应用中起到了字典的作用，它包含了界面、图标、常量等各种资源的id，通过R.java，应用可以很方便地找到对应资源。另外编绎器也会检查R.java列表中的资源是否被使用到，没有被使用到的资源不会编绎进软件中，这样可以减少应用在手机占用的空间。</a:t>
            </a:r>
          </a:p>
          <a:p>
            <a:pPr>
              <a:defRPr sz="1500" b="1">
                <a:solidFill>
                  <a:srgbClr val="FF0000"/>
                </a:solidFill>
              </a:defRPr>
            </a:pPr>
            <a:r>
              <a:t>bin</a:t>
            </a:r>
            <a:r>
              <a:rPr b="0">
                <a:solidFill>
                  <a:srgbClr val="000000"/>
                </a:solidFill>
              </a:rPr>
              <a:t>/打包目录</a:t>
            </a:r>
          </a:p>
          <a:p>
            <a:pPr>
              <a:defRPr sz="1500"/>
            </a:pPr>
            <a:r>
              <a:t>该目录存放程序编译后生成的文件，包括.dex、.apk等文件</a:t>
            </a:r>
          </a:p>
          <a:p>
            <a:pPr>
              <a:defRPr sz="1500" b="1">
                <a:solidFill>
                  <a:srgbClr val="FF0000"/>
                </a:solidFill>
              </a:defRPr>
            </a:pPr>
            <a:r>
              <a:t>res</a:t>
            </a:r>
            <a:r>
              <a:rPr>
                <a:solidFill>
                  <a:srgbClr val="000000"/>
                </a:solidFill>
              </a:rPr>
              <a:t>/ 资源(Resource)目录</a:t>
            </a:r>
          </a:p>
          <a:p>
            <a:pPr>
              <a:defRPr sz="1500"/>
            </a:pPr>
            <a:r>
              <a:t>在这个目录中我们可以存放应用使用到的各种资源，如xml界面文件，图片或数据。</a:t>
            </a:r>
          </a:p>
          <a:p>
            <a:pPr>
              <a:defRPr sz="1500" b="1">
                <a:solidFill>
                  <a:srgbClr val="FF0000"/>
                </a:solidFill>
              </a:defRPr>
            </a:pPr>
            <a:r>
              <a:t>assets</a:t>
            </a:r>
            <a:r>
              <a:rPr>
                <a:solidFill>
                  <a:srgbClr val="000000"/>
                </a:solidFill>
              </a:rPr>
              <a:t>资源目录</a:t>
            </a:r>
          </a:p>
          <a:p>
            <a:pPr>
              <a:defRPr sz="1500"/>
            </a:pPr>
            <a:r>
              <a:t>Android除了提供/res目录存放资源文件外，在/</a:t>
            </a:r>
            <a:r>
              <a:rPr b="1"/>
              <a:t>assets</a:t>
            </a:r>
            <a:r>
              <a:t>目录也可以存放资源文件，而且/</a:t>
            </a:r>
            <a:r>
              <a:rPr b="1"/>
              <a:t>assets</a:t>
            </a:r>
            <a:r>
              <a:t>目录下的资源文件不会在R.java自动生成ID，所以读取/</a:t>
            </a:r>
            <a:r>
              <a:rPr b="1"/>
              <a:t>assets</a:t>
            </a:r>
            <a:r>
              <a:t>目录下的文件必须指定文件的路径，如：file:///android_asset/xxx.3gp</a:t>
            </a:r>
          </a:p>
          <a:p>
            <a:pPr>
              <a:defRPr sz="1500" b="1">
                <a:solidFill>
                  <a:srgbClr val="FF0000"/>
                </a:solidFill>
              </a:defRPr>
            </a:pPr>
            <a:r>
              <a:t>AndroidManifest.xml</a:t>
            </a:r>
            <a:r>
              <a:rPr>
                <a:solidFill>
                  <a:srgbClr val="000000"/>
                </a:solidFill>
              </a:rPr>
              <a:t> 项目清单文件</a:t>
            </a:r>
          </a:p>
          <a:p>
            <a:pPr>
              <a:defRPr sz="1500"/>
            </a:pPr>
            <a:r>
              <a:t> 这个文件列出了应用程序所提供的功能，以后你开发好的各种组件需要在该文件中进行配置，如果应用使用到了系统内置的应用(如电话服务、互联网服务、短信服务、GPS服务等等)，你还需在该文件中声明使用权限。</a:t>
            </a:r>
          </a:p>
          <a:p>
            <a:pPr>
              <a:defRPr sz="1500" b="1">
                <a:solidFill>
                  <a:srgbClr val="FF0000"/>
                </a:solidFill>
              </a:defRPr>
            </a:pPr>
            <a:r>
              <a:t>project.properties</a:t>
            </a:r>
            <a:r>
              <a:rPr>
                <a:solidFill>
                  <a:srgbClr val="000000"/>
                </a:solidFill>
              </a:rPr>
              <a:t>项目环境信息</a:t>
            </a:r>
            <a:r>
              <a:rPr b="0">
                <a:solidFill>
                  <a:srgbClr val="000000"/>
                </a:solidFill>
              </a:rPr>
              <a:t>，指定编译的版本、依赖的工程</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新技术</a:t>
            </a:r>
            <a:endParaRPr kumimoji="1" lang="zh-CN" altLang="en-US" dirty="0"/>
          </a:p>
        </p:txBody>
      </p:sp>
      <p:sp>
        <p:nvSpPr>
          <p:cNvPr id="3" name="文本占位符 2"/>
          <p:cNvSpPr>
            <a:spLocks noGrp="1"/>
          </p:cNvSpPr>
          <p:nvPr>
            <p:ph type="body" idx="1"/>
          </p:nvPr>
        </p:nvSpPr>
        <p:spPr/>
        <p:txBody>
          <a:bodyPr/>
          <a:lstStyle/>
          <a:p>
            <a:r>
              <a:rPr lang="zh-CN" altLang="en-US" dirty="0"/>
              <a:t>虚拟现实</a:t>
            </a:r>
            <a:r>
              <a:rPr lang="en-US" altLang="zh-CN" dirty="0"/>
              <a:t>VR</a:t>
            </a:r>
          </a:p>
          <a:p>
            <a:endParaRPr lang="en-US" altLang="zh-CN" dirty="0"/>
          </a:p>
          <a:p>
            <a:r>
              <a:rPr lang="zh-CN" altLang="en-US" dirty="0"/>
              <a:t>增强现实</a:t>
            </a:r>
            <a:r>
              <a:rPr lang="en-US" altLang="zh-CN" dirty="0"/>
              <a:t>AR</a:t>
            </a:r>
          </a:p>
          <a:p>
            <a:endParaRPr lang="en-US" altLang="zh-CN" dirty="0"/>
          </a:p>
          <a:p>
            <a:r>
              <a:rPr lang="zh-CN" altLang="en-US" dirty="0"/>
              <a:t>第一人称飞行</a:t>
            </a:r>
            <a:r>
              <a:rPr lang="en-US" altLang="zh-CN" dirty="0"/>
              <a:t>FPV</a:t>
            </a:r>
            <a:endParaRPr kumimoji="1" lang="zh-CN" altLang="en-US" dirty="0"/>
          </a:p>
        </p:txBody>
      </p:sp>
      <p:pic>
        <p:nvPicPr>
          <p:cNvPr id="4" name="图片 3"/>
          <p:cNvPicPr>
            <a:picLocks noChangeAspect="1"/>
          </p:cNvPicPr>
          <p:nvPr/>
        </p:nvPicPr>
        <p:blipFill>
          <a:blip r:embed="rId3"/>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2028640916"/>
      </p:ext>
    </p:extLst>
  </p:cSld>
  <p:clrMapOvr>
    <a:masterClrMapping/>
  </p:clrMapOvr>
  <p:transition spd="med" advTm="17964"/>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p:cNvSpPr>
          <p:nvPr>
            <p:ph type="title"/>
          </p:nvPr>
        </p:nvSpPr>
        <p:spPr>
          <a:prstGeom prst="rect">
            <a:avLst/>
          </a:prstGeom>
        </p:spPr>
        <p:txBody>
          <a:bodyPr/>
          <a:lstStyle/>
          <a:p>
            <a:pPr algn="l"/>
            <a:r>
              <a:t>Android中的显示单位</a:t>
            </a:r>
          </a:p>
        </p:txBody>
      </p:sp>
      <p:sp>
        <p:nvSpPr>
          <p:cNvPr id="388" name="Shape 388"/>
          <p:cNvSpPr/>
          <p:nvPr/>
        </p:nvSpPr>
        <p:spPr>
          <a:xfrm>
            <a:off x="539552" y="1402897"/>
            <a:ext cx="8424937" cy="437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 px (pixels)像素 </a:t>
            </a:r>
          </a:p>
          <a:p>
            <a:pPr>
              <a:defRPr sz="1600"/>
            </a:pPr>
            <a:r>
              <a:t>     实际的像素单位，这个在资源文件中应用较少。</a:t>
            </a:r>
          </a:p>
          <a:p>
            <a:pPr>
              <a:defRPr sz="1600"/>
            </a:pPr>
            <a:endParaRPr/>
          </a:p>
          <a:p>
            <a:pPr>
              <a:defRPr sz="1600"/>
            </a:pPr>
            <a:r>
              <a:t> dip或dp (device independent pixels)设备独立像素</a:t>
            </a:r>
          </a:p>
          <a:p>
            <a:pPr>
              <a:defRPr sz="1600"/>
            </a:pPr>
            <a:r>
              <a:t>    这个和设备硬件有关，后边会详细介绍，不依赖像素。</a:t>
            </a:r>
          </a:p>
          <a:p>
            <a:pPr>
              <a:defRPr sz="1600"/>
            </a:pPr>
            <a:endParaRPr/>
          </a:p>
          <a:p>
            <a:pPr>
              <a:defRPr sz="1600"/>
            </a:pPr>
            <a:r>
              <a:t> sp (scaled pixels — best for text size)比例像素</a:t>
            </a:r>
          </a:p>
          <a:p>
            <a:pPr>
              <a:defRPr sz="1600"/>
            </a:pPr>
            <a:r>
              <a:t>    主要处理字体的大小，可以根据系统的字体自适应。</a:t>
            </a:r>
          </a:p>
          <a:p>
            <a:pPr>
              <a:defRPr sz="1600"/>
            </a:pPr>
            <a:endParaRPr/>
          </a:p>
          <a:p>
            <a:pPr>
              <a:defRPr sz="1600"/>
            </a:pPr>
            <a:r>
              <a:t>除了上面三个显示单位，下面还有几个不太常用：</a:t>
            </a:r>
          </a:p>
          <a:p>
            <a:pPr>
              <a:defRPr sz="1600"/>
            </a:pPr>
            <a:r>
              <a:t> in (inches)英寸</a:t>
            </a:r>
          </a:p>
          <a:p>
            <a:pPr>
              <a:defRPr sz="1600"/>
            </a:pPr>
            <a:r>
              <a:t> mm (millimeters)毫米  </a:t>
            </a:r>
          </a:p>
          <a:p>
            <a:pPr>
              <a:defRPr sz="1600"/>
            </a:pPr>
            <a:r>
              <a:t> pt (points)点，1/72英寸</a:t>
            </a:r>
          </a:p>
          <a:p>
            <a:pPr>
              <a:defRPr sz="1600"/>
            </a:pPr>
            <a:endParaRPr/>
          </a:p>
          <a:p>
            <a:pPr>
              <a:defRPr sz="1600"/>
            </a:pPr>
            <a:r>
              <a:t>为了适应不同分辨率，不同的像素密度，推荐使用dip ，文字使用sp。</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prstGeom prst="rect">
            <a:avLst/>
          </a:prstGeom>
        </p:spPr>
        <p:txBody>
          <a:bodyPr/>
          <a:lstStyle/>
          <a:p>
            <a:pPr algn="l"/>
            <a:r>
              <a:t>进程与线程的关系</a:t>
            </a:r>
          </a:p>
        </p:txBody>
      </p:sp>
      <p:sp>
        <p:nvSpPr>
          <p:cNvPr id="394" name="Shape 394"/>
          <p:cNvSpPr/>
          <p:nvPr/>
        </p:nvSpPr>
        <p:spPr>
          <a:xfrm>
            <a:off x="450652" y="1237797"/>
            <a:ext cx="8424937" cy="52324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pPr>
            <a:r>
              <a:t>    进程是具有一定独立功能的程序关于某个数据集合上的一次运行活动,进程是系统进行资源分配和调度的一个独立单位。</a:t>
            </a:r>
          </a:p>
          <a:p>
            <a:pPr>
              <a:lnSpc>
                <a:spcPct val="120000"/>
              </a:lnSpc>
            </a:pPr>
            <a:endParaRPr/>
          </a:p>
          <a:p>
            <a:pPr>
              <a:lnSpc>
                <a:spcPct val="120000"/>
              </a:lnSpc>
            </a:pPr>
            <a:r>
              <a:t>　线程是进程的一个实体,是CPU调度和分派的基本单位,它是比进程更小的能独立运行的基本单位。</a:t>
            </a:r>
          </a:p>
          <a:p>
            <a:pPr>
              <a:lnSpc>
                <a:spcPct val="120000"/>
              </a:lnSpc>
            </a:pPr>
            <a:endParaRPr/>
          </a:p>
          <a:p>
            <a:pPr>
              <a:lnSpc>
                <a:spcPct val="120000"/>
              </a:lnSpc>
            </a:pPr>
            <a:r>
              <a:t>　关系：</a:t>
            </a:r>
          </a:p>
          <a:p>
            <a:pPr>
              <a:lnSpc>
                <a:spcPct val="120000"/>
              </a:lnSpc>
            </a:pPr>
            <a:r>
              <a:t>　　(1)一个线程只能属于一个进程，而一个进程可以有多个线程，但至少有一个线程。</a:t>
            </a:r>
          </a:p>
          <a:p>
            <a:pPr>
              <a:lnSpc>
                <a:spcPct val="120000"/>
              </a:lnSpc>
            </a:pPr>
            <a:r>
              <a:t>　　(2)资源分配给进程，同一进程的所有线程共享该进程的所有资源。</a:t>
            </a:r>
          </a:p>
          <a:p>
            <a:pPr>
              <a:lnSpc>
                <a:spcPct val="120000"/>
              </a:lnSpc>
            </a:pPr>
            <a:r>
              <a:t>　　(3)处理机分给线程，即真正在处理机上运行的是线程。</a:t>
            </a:r>
          </a:p>
          <a:p>
            <a:pPr>
              <a:lnSpc>
                <a:spcPct val="120000"/>
              </a:lnSpc>
            </a:pPr>
            <a:r>
              <a:t>　　(4)线程在执行过程中，需要协作同步。不同进程的线程间要利用消息通信的办法实现同步。</a:t>
            </a:r>
          </a:p>
          <a:p>
            <a:pPr>
              <a:lnSpc>
                <a:spcPct val="120000"/>
              </a:lnSpc>
            </a:pPr>
            <a:r>
              <a:t>       </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p:spPr>
        <p:txBody>
          <a:bodyPr/>
          <a:lstStyle/>
          <a:p>
            <a:pPr algn="l"/>
            <a:r>
              <a:t>进程与线程的区别</a:t>
            </a:r>
          </a:p>
        </p:txBody>
      </p:sp>
      <p:sp>
        <p:nvSpPr>
          <p:cNvPr id="400" name="Shape 400"/>
          <p:cNvSpPr/>
          <p:nvPr/>
        </p:nvSpPr>
        <p:spPr>
          <a:xfrm>
            <a:off x="450652" y="1098097"/>
            <a:ext cx="8424937" cy="48082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pPr>
            <a:endParaRPr/>
          </a:p>
          <a:p>
            <a:pPr>
              <a:lnSpc>
                <a:spcPct val="120000"/>
              </a:lnSpc>
            </a:pPr>
            <a:r>
              <a:t>(1)调度：线程作为调度和分配的基本单位，进程作为拥有资源的基本单位</a:t>
            </a:r>
          </a:p>
          <a:p>
            <a:pPr>
              <a:lnSpc>
                <a:spcPct val="120000"/>
              </a:lnSpc>
            </a:pPr>
            <a:r>
              <a:t>(2)并发性：不仅进程之间可以并发执行，同一个进程的多个线程之间也可并发执行</a:t>
            </a:r>
          </a:p>
          <a:p>
            <a:pPr>
              <a:lnSpc>
                <a:spcPct val="120000"/>
              </a:lnSpc>
            </a:pPr>
            <a:r>
              <a:t>(3)拥有资源：进程是拥有资源的一个独立单位，线程不拥有系统资源，但可以访问隶属于进程的资源.</a:t>
            </a:r>
          </a:p>
          <a:p>
            <a:pPr>
              <a:lnSpc>
                <a:spcPct val="120000"/>
              </a:lnSpc>
            </a:pPr>
            <a:r>
              <a:t>(4) 系统开销：在创建或撤消进程时，由于系统都要为之分配和回收资源，导致系统的开销明显大于创建或撤消线程时的开销。但是进程有独立的地址空间，一个进程崩溃后，在保护模式下不会对其它进程产生影响，而线程只是一个进程中的不同执行路径。线程有自己的堆栈和局部变量，但线程之间没有单独的地址空间，一个进程死掉就等于所有的线程死掉，所以多进程的程序要比多线程的程序健壮，但在进程切换时，耗费资源较大，效率要差一些</a:t>
            </a:r>
          </a:p>
          <a:p>
            <a:pPr>
              <a:lnSpc>
                <a:spcPct val="120000"/>
              </a:lnSpc>
            </a:pPr>
            <a:endParaRP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lvl1pPr algn="l"/>
          </a:lstStyle>
          <a:p>
            <a:r>
              <a:t>进程与线程</a:t>
            </a:r>
          </a:p>
        </p:txBody>
      </p:sp>
      <p:sp>
        <p:nvSpPr>
          <p:cNvPr id="407" name="Shape 407"/>
          <p:cNvSpPr/>
          <p:nvPr/>
        </p:nvSpPr>
        <p:spPr>
          <a:xfrm>
            <a:off x="395535" y="1556792"/>
            <a:ext cx="8640962"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400" b="1"/>
            </a:pPr>
            <a:r>
              <a:t>总结一下：</a:t>
            </a:r>
          </a:p>
          <a:p>
            <a:pPr>
              <a:lnSpc>
                <a:spcPct val="200000"/>
              </a:lnSpc>
              <a:buSzPct val="100000"/>
              <a:buChar char="•"/>
              <a:defRPr sz="2400"/>
            </a:pPr>
            <a:r>
              <a:t>线程是进程的一部分</a:t>
            </a:r>
          </a:p>
          <a:p>
            <a:pPr>
              <a:lnSpc>
                <a:spcPct val="200000"/>
              </a:lnSpc>
              <a:buSzPct val="100000"/>
              <a:buChar char="•"/>
              <a:defRPr sz="2400"/>
            </a:pPr>
            <a:r>
              <a:t>CPU调度的是线程</a:t>
            </a:r>
          </a:p>
          <a:p>
            <a:pPr>
              <a:lnSpc>
                <a:spcPct val="200000"/>
              </a:lnSpc>
              <a:buSzPct val="100000"/>
              <a:buChar char="•"/>
              <a:defRPr sz="2400"/>
            </a:pPr>
            <a:r>
              <a:t>系统为进程分配资源，不对线程分配资源</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pPr algn="l"/>
            <a:r>
              <a:t>Android 应用程序组件</a:t>
            </a:r>
          </a:p>
        </p:txBody>
      </p:sp>
      <p:sp>
        <p:nvSpPr>
          <p:cNvPr id="413" name="Shape 413"/>
          <p:cNvSpPr/>
          <p:nvPr/>
        </p:nvSpPr>
        <p:spPr>
          <a:xfrm>
            <a:off x="395535" y="1556792"/>
            <a:ext cx="8640962" cy="1300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pPr>
            <a:r>
              <a:t>应用程序组件是一个Android应用程序的基本构建块。</a:t>
            </a:r>
          </a:p>
          <a:p>
            <a:pPr>
              <a:lnSpc>
                <a:spcPct val="120000"/>
              </a:lnSpc>
              <a:defRPr sz="2000"/>
            </a:pPr>
            <a:r>
              <a:t>AndroidManifest.xml描述了应用程序的每个组件，以及他们如何交互。</a:t>
            </a:r>
          </a:p>
          <a:p>
            <a:pPr>
              <a:lnSpc>
                <a:spcPct val="120000"/>
              </a:lnSpc>
              <a:defRPr sz="2000"/>
            </a:pPr>
            <a:r>
              <a:t>以下是可以在Android应用程序中使用的四个主要组件。</a:t>
            </a:r>
          </a:p>
        </p:txBody>
      </p:sp>
      <p:graphicFrame>
        <p:nvGraphicFramePr>
          <p:cNvPr id="414" name="Table 414"/>
          <p:cNvGraphicFramePr/>
          <p:nvPr/>
        </p:nvGraphicFramePr>
        <p:xfrm>
          <a:off x="461377" y="3293616"/>
          <a:ext cx="7494998" cy="2952329"/>
        </p:xfrm>
        <a:graphic>
          <a:graphicData uri="http://schemas.openxmlformats.org/drawingml/2006/table">
            <a:tbl>
              <a:tblPr>
                <a:tableStyleId>{4C3C2611-4C71-4FC5-86AE-919BDF0F9419}</a:tableStyleId>
              </a:tblPr>
              <a:tblGrid>
                <a:gridCol w="3747499"/>
                <a:gridCol w="3747499"/>
              </a:tblGrid>
              <a:tr h="351371">
                <a:tc>
                  <a:txBody>
                    <a:bodyPr/>
                    <a:lstStyle/>
                    <a:p>
                      <a:pPr algn="l">
                        <a:defRPr sz="1800">
                          <a:solidFill>
                            <a:srgbClr val="FFFFFF"/>
                          </a:solidFill>
                        </a:defRPr>
                      </a:pPr>
                      <a:r>
                        <a:t>组件</a:t>
                      </a:r>
                    </a:p>
                  </a:txBody>
                  <a:tcPr marL="28575" marR="28575" marT="28575" marB="28575" horzOverflow="overflow">
                    <a:lnL>
                      <a:solidFill>
                        <a:srgbClr val="555555"/>
                      </a:solidFill>
                    </a:lnL>
                    <a:lnR>
                      <a:solidFill>
                        <a:srgbClr val="555555"/>
                      </a:solidFill>
                    </a:lnR>
                    <a:lnT>
                      <a:solidFill>
                        <a:srgbClr val="555555"/>
                      </a:solidFill>
                    </a:lnT>
                    <a:lnB>
                      <a:solidFill>
                        <a:srgbClr val="D4D4D4"/>
                      </a:solidFill>
                    </a:lnB>
                    <a:solidFill>
                      <a:srgbClr val="555555"/>
                    </a:solidFill>
                  </a:tcPr>
                </a:tc>
                <a:tc>
                  <a:txBody>
                    <a:bodyPr/>
                    <a:lstStyle/>
                    <a:p>
                      <a:pPr algn="l">
                        <a:defRPr sz="1800">
                          <a:solidFill>
                            <a:srgbClr val="FFFFFF"/>
                          </a:solidFill>
                        </a:defRPr>
                      </a:pPr>
                      <a:r>
                        <a:t>描述</a:t>
                      </a:r>
                    </a:p>
                  </a:txBody>
                  <a:tcPr marL="28575" marR="28575" marT="28575" marB="28575" horzOverflow="overflow">
                    <a:lnL>
                      <a:solidFill>
                        <a:srgbClr val="555555"/>
                      </a:solidFill>
                    </a:lnL>
                    <a:lnR>
                      <a:solidFill>
                        <a:srgbClr val="555555"/>
                      </a:solidFill>
                    </a:lnR>
                    <a:lnT>
                      <a:solidFill>
                        <a:srgbClr val="555555"/>
                      </a:solidFill>
                    </a:lnT>
                    <a:lnB>
                      <a:solidFill>
                        <a:srgbClr val="D4D4D4"/>
                      </a:solidFill>
                    </a:lnB>
                    <a:solidFill>
                      <a:srgbClr val="555555"/>
                    </a:solidFill>
                  </a:tcPr>
                </a:tc>
              </a:tr>
              <a:tr h="722937">
                <a:tc>
                  <a:txBody>
                    <a:bodyPr/>
                    <a:lstStyle/>
                    <a:p>
                      <a:pPr algn="l">
                        <a:defRPr sz="1800"/>
                      </a:pPr>
                      <a:r>
                        <a:t>Activities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c>
                  <a:txBody>
                    <a:bodyPr/>
                    <a:lstStyle/>
                    <a:p>
                      <a:pPr algn="l">
                        <a:defRPr sz="1800"/>
                      </a:pPr>
                      <a:r>
                        <a:t>描述UI，并且处理用户与机器屏幕的交互。</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r>
              <a:tr h="432147">
                <a:tc>
                  <a:txBody>
                    <a:bodyPr/>
                    <a:lstStyle/>
                    <a:p>
                      <a:pPr algn="l">
                        <a:defRPr sz="1800"/>
                      </a:pPr>
                      <a:r>
                        <a:t>Services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c>
                  <a:txBody>
                    <a:bodyPr/>
                    <a:lstStyle/>
                    <a:p>
                      <a:pPr algn="l">
                        <a:defRPr sz="1800"/>
                      </a:pPr>
                      <a:r>
                        <a:t>处理与应用程序关联的后台操作。</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r>
              <a:tr h="722937">
                <a:tc>
                  <a:txBody>
                    <a:bodyPr/>
                    <a:lstStyle/>
                    <a:p>
                      <a:pPr algn="l">
                        <a:defRPr sz="1800"/>
                      </a:pPr>
                      <a:r>
                        <a:t>Broadcast Receivers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c>
                  <a:txBody>
                    <a:bodyPr/>
                    <a:lstStyle/>
                    <a:p>
                      <a:pPr algn="l">
                        <a:defRPr sz="1800"/>
                      </a:pPr>
                      <a:r>
                        <a:t>处理Android操作系统和应用程序之间的通信。</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r>
              <a:tr h="722937">
                <a:tc>
                  <a:txBody>
                    <a:bodyPr/>
                    <a:lstStyle/>
                    <a:p>
                      <a:pPr algn="l">
                        <a:defRPr sz="1800"/>
                      </a:pPr>
                      <a:r>
                        <a:t>Content Providers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c>
                  <a:txBody>
                    <a:bodyPr/>
                    <a:lstStyle/>
                    <a:p>
                      <a:pPr algn="l">
                        <a:defRPr sz="1800"/>
                      </a:pPr>
                      <a:r>
                        <a:t>处理数据和数据库管理方面的问题。</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r>
            </a:tbl>
          </a:graphicData>
        </a:graphic>
      </p:graphicFrame>
      <p:pic>
        <p:nvPicPr>
          <p:cNvPr id="6" name="图片 5"/>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pPr algn="l"/>
            <a:r>
              <a:t>Activity的生命周期</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pic>
        <p:nvPicPr>
          <p:cNvPr id="2" name="图片 1"/>
          <p:cNvPicPr>
            <a:picLocks noChangeAspect="1"/>
          </p:cNvPicPr>
          <p:nvPr/>
        </p:nvPicPr>
        <p:blipFill>
          <a:blip r:embed="rId4"/>
          <a:stretch>
            <a:fillRect/>
          </a:stretch>
        </p:blipFill>
        <p:spPr>
          <a:xfrm>
            <a:off x="2438400" y="1346200"/>
            <a:ext cx="4267200" cy="5511800"/>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prstGeom prst="rect">
            <a:avLst/>
          </a:prstGeom>
        </p:spPr>
        <p:txBody>
          <a:bodyPr/>
          <a:lstStyle>
            <a:lvl1pPr algn="l"/>
          </a:lstStyle>
          <a:p>
            <a:r>
              <a:t>Service</a:t>
            </a:r>
          </a:p>
        </p:txBody>
      </p:sp>
      <p:sp>
        <p:nvSpPr>
          <p:cNvPr id="424" name="Shape 424"/>
          <p:cNvSpPr/>
          <p:nvPr/>
        </p:nvSpPr>
        <p:spPr>
          <a:xfrm>
            <a:off x="457200" y="1417637"/>
            <a:ext cx="8003231" cy="311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rgbClr val="258AAF"/>
                </a:solidFill>
                <a:latin typeface="Roboto"/>
                <a:ea typeface="Roboto"/>
                <a:cs typeface="Roboto"/>
                <a:sym typeface="Roboto"/>
              </a:defRPr>
            </a:pPr>
            <a:r>
              <a:t>    Service</a:t>
            </a:r>
            <a:r>
              <a:rPr>
                <a:solidFill>
                  <a:srgbClr val="222222"/>
                </a:solidFill>
              </a:rPr>
              <a:t>是一个应用程序组件，它能够在后台执行一些耗时较长的操作，并且不提供用户界面。服务能被其它应用程序的组件启动，即使用户切换到另外的应用时还能保持后台运行。此外，应用程序组件还能与服务绑定，并与服务进行交互，甚至能进行进程间通信（IPC）。 比如，服务可以处理网络传输、音乐播放、执行文件I/O、或者与content provider进行交互，所有这些都是后台进行的。</a:t>
            </a:r>
          </a:p>
        </p:txBody>
      </p:sp>
      <p:sp>
        <p:nvSpPr>
          <p:cNvPr id="425" name="Shape 425"/>
          <p:cNvSpPr/>
          <p:nvPr/>
        </p:nvSpPr>
        <p:spPr>
          <a:xfrm>
            <a:off x="382835" y="6153498"/>
            <a:ext cx="7670977" cy="682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effectLst>
                  <a:outerShdw blurRad="38100" dist="38100" dir="2700000" rotWithShape="0">
                    <a:srgbClr val="000000">
                      <a:alpha val="43137"/>
                    </a:srgbClr>
                  </a:outerShdw>
                </a:effectLst>
              </a:defRPr>
            </a:pPr>
            <a:r>
              <a:t>中文API参考：</a:t>
            </a:r>
            <a:r>
              <a:rPr u="sng">
                <a:solidFill>
                  <a:srgbClr val="0000FF"/>
                </a:solidFill>
                <a:uFill>
                  <a:solidFill>
                    <a:srgbClr val="0000FF"/>
                  </a:solidFill>
                </a:uFill>
                <a:hlinkClick r:id="rId3"/>
              </a:rPr>
              <a:t>http://www.android-doc.com/guide/components/services.html</a:t>
            </a:r>
          </a:p>
        </p:txBody>
      </p:sp>
      <p:pic>
        <p:nvPicPr>
          <p:cNvPr id="6" name="图片 5"/>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p:cNvSpPr>
          <p:nvPr>
            <p:ph type="title"/>
          </p:nvPr>
        </p:nvSpPr>
        <p:spPr>
          <a:prstGeom prst="rect">
            <a:avLst/>
          </a:prstGeom>
        </p:spPr>
        <p:txBody>
          <a:bodyPr/>
          <a:lstStyle>
            <a:lvl1pPr algn="l"/>
          </a:lstStyle>
          <a:p>
            <a:r>
              <a:t>Content provider</a:t>
            </a:r>
          </a:p>
        </p:txBody>
      </p:sp>
      <p:sp>
        <p:nvSpPr>
          <p:cNvPr id="431" name="Shape 431"/>
          <p:cNvSpPr/>
          <p:nvPr/>
        </p:nvSpPr>
        <p:spPr>
          <a:xfrm>
            <a:off x="457200" y="1417637"/>
            <a:ext cx="8003231" cy="364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Content provider管理android以结构化方式存放的数据。他以相对安全的方式封装数据并且提供简易的处理机制。Content provider提供不同进程间数据交互的标准化接口。</a:t>
            </a:r>
          </a:p>
          <a:p>
            <a:pPr>
              <a:lnSpc>
                <a:spcPct val="150000"/>
              </a:lnSpc>
              <a:defRPr sz="2000"/>
            </a:pPr>
            <a:r>
              <a:t>    当你准备取出content provider中的数据时，你需要获得一个和当前上下文相关的ContentResolver对象作为客户端。这个对象和一个继承至ContentProvider的provider对象相关联。provider从客户端接收请求并且返回结果。  </a:t>
            </a:r>
          </a:p>
        </p:txBody>
      </p:sp>
      <p:sp>
        <p:nvSpPr>
          <p:cNvPr id="432" name="Shape 432"/>
          <p:cNvSpPr/>
          <p:nvPr/>
        </p:nvSpPr>
        <p:spPr>
          <a:xfrm>
            <a:off x="88900" y="6089998"/>
            <a:ext cx="8066510" cy="682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effectLst>
                  <a:outerShdw blurRad="38100" dist="38100" dir="2700000" rotWithShape="0">
                    <a:srgbClr val="000000">
                      <a:alpha val="43137"/>
                    </a:srgbClr>
                  </a:outerShdw>
                </a:effectLst>
              </a:defRPr>
            </a:pPr>
            <a:r>
              <a:t>中文API参考：</a:t>
            </a:r>
            <a:r>
              <a:rPr u="sng">
                <a:solidFill>
                  <a:srgbClr val="0000FF"/>
                </a:solidFill>
                <a:uFill>
                  <a:solidFill>
                    <a:srgbClr val="0000FF"/>
                  </a:solidFill>
                </a:uFill>
                <a:hlinkClick r:id="rId2"/>
              </a:rPr>
              <a:t>http://www.android-doc.com/guide/topics/providers/content-providers.html</a:t>
            </a:r>
          </a:p>
        </p:txBody>
      </p:sp>
      <p:pic>
        <p:nvPicPr>
          <p:cNvPr id="6" name="图片 5"/>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p:nvPr>
        </p:nvSpPr>
        <p:spPr>
          <a:prstGeom prst="rect">
            <a:avLst/>
          </a:prstGeom>
        </p:spPr>
        <p:txBody>
          <a:bodyPr/>
          <a:lstStyle>
            <a:lvl1pPr algn="l"/>
          </a:lstStyle>
          <a:p>
            <a:r>
              <a:t>BroadcastReceiver</a:t>
            </a:r>
          </a:p>
        </p:txBody>
      </p:sp>
      <p:sp>
        <p:nvSpPr>
          <p:cNvPr id="436" name="Shape 436"/>
          <p:cNvSpPr/>
          <p:nvPr/>
        </p:nvSpPr>
        <p:spPr>
          <a:xfrm>
            <a:off x="457200" y="1417637"/>
            <a:ext cx="8003231" cy="364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b="1"/>
            </a:pPr>
            <a:r>
              <a:t>BroadcastReceive广播接收器:</a:t>
            </a:r>
          </a:p>
          <a:p>
            <a:pPr>
              <a:lnSpc>
                <a:spcPct val="150000"/>
              </a:lnSpc>
              <a:defRPr sz="2000"/>
            </a:pPr>
            <a:r>
              <a:t>你的应用可以使用它对外部事件进行过滤只对感兴趣的外部事件(如当电话呼入时，或者数据网络可用时)进行接收并做出响应。广播接收器没有用户界面。然而，它们可以启动一个activity或serice 来响应它们收到的信息，或者用NotificationManager 来通知用户。通知可以用很多种方式来吸引用户的注意力──闪动背灯、震动、播放声音等。一般来说是在状态栏上放一个持久的图标，用户可以打开它并获取消息。</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lvl1pPr algn="l"/>
          </a:lstStyle>
          <a:p>
            <a:r>
              <a:t>Intents and Intent Filters</a:t>
            </a:r>
          </a:p>
        </p:txBody>
      </p:sp>
      <p:sp>
        <p:nvSpPr>
          <p:cNvPr id="440" name="Shape 440"/>
          <p:cNvSpPr/>
          <p:nvPr/>
        </p:nvSpPr>
        <p:spPr>
          <a:xfrm>
            <a:off x="457200" y="1417637"/>
            <a:ext cx="8003231" cy="5184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intent对象是一个信息传递容器。它包含了接收它的组件感兴趣的信息（如：携带的动作和数据），附加Android系统感兴趣的信息（如：处理intent和启动目标Activity指令的组件的类别）。</a:t>
            </a:r>
            <a:endParaRPr b="1"/>
          </a:p>
          <a:p>
            <a:pPr>
              <a:lnSpc>
                <a:spcPct val="150000"/>
              </a:lnSpc>
              <a:defRPr sz="2000" b="1"/>
            </a:pPr>
            <a:r>
              <a:t>intent可以分为两类：</a:t>
            </a:r>
          </a:p>
          <a:p>
            <a:pPr>
              <a:lnSpc>
                <a:spcPct val="150000"/>
              </a:lnSpc>
              <a:defRPr sz="2000"/>
            </a:pPr>
            <a:r>
              <a:t>通过名字指定目标组件。其它程序的开发人员不需要知道组件名，显式的intent用于程序内部消息——如：Activity启动一个下属服务或启动一个姊妹Activity。</a:t>
            </a:r>
          </a:p>
          <a:p>
            <a:pPr>
              <a:lnSpc>
                <a:spcPct val="150000"/>
              </a:lnSpc>
              <a:defRPr sz="2000"/>
            </a:pPr>
            <a:r>
              <a:t>隐式intent没有命名一个目标（组件名是空的），隐式intent通常用来激活其它程序的组件。(ACTION_CALL)</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933699"/>
            <a:ext cx="9144000" cy="954107"/>
          </a:xfrm>
          <a:prstGeom prst="rect">
            <a:avLst/>
          </a:prstGeom>
        </p:spPr>
        <p:txBody>
          <a:bodyPr wrap="square">
            <a:spAutoFit/>
          </a:bodyPr>
          <a:lstStyle/>
          <a:p>
            <a:pPr algn="ctr"/>
            <a:r>
              <a:rPr lang="en-US" altLang="zh-CN" sz="3200" dirty="0"/>
              <a:t>app</a:t>
            </a:r>
            <a:r>
              <a:rPr lang="zh-CN" altLang="en-US" sz="3200" dirty="0"/>
              <a:t>怎么做</a:t>
            </a:r>
            <a:r>
              <a:rPr lang="zh-CN" altLang="en-US" sz="3200" dirty="0" smtClean="0"/>
              <a:t>？</a:t>
            </a:r>
          </a:p>
          <a:p>
            <a:pPr algn="ctr"/>
            <a:r>
              <a:rPr lang="zh-CN" altLang="en-US" sz="2400" dirty="0" smtClean="0"/>
              <a:t>（</a:t>
            </a:r>
            <a:r>
              <a:rPr lang="zh-CN" altLang="en-US" sz="2400" dirty="0"/>
              <a:t>需求、产品、设计、</a:t>
            </a:r>
            <a:r>
              <a:rPr lang="zh-CN" altLang="en-US" sz="2400" dirty="0">
                <a:solidFill>
                  <a:srgbClr val="FF0000"/>
                </a:solidFill>
              </a:rPr>
              <a:t>程序</a:t>
            </a:r>
            <a:r>
              <a:rPr lang="zh-CN" altLang="en-US" sz="2400" dirty="0"/>
              <a:t>、测试、运营）</a:t>
            </a:r>
          </a:p>
        </p:txBody>
      </p:sp>
      <p:pic>
        <p:nvPicPr>
          <p:cNvPr id="3" name="图片 2"/>
          <p:cNvPicPr>
            <a:picLocks noChangeAspect="1"/>
          </p:cNvPicPr>
          <p:nvPr/>
        </p:nvPicPr>
        <p:blipFill>
          <a:blip r:embed="rId3"/>
          <a:stretch>
            <a:fillRect/>
          </a:stretch>
        </p:blipFill>
        <p:spPr>
          <a:xfrm>
            <a:off x="8089900" y="5803900"/>
            <a:ext cx="1054100" cy="1054100"/>
          </a:xfrm>
          <a:prstGeom prst="rect">
            <a:avLst/>
          </a:prstGeom>
        </p:spPr>
      </p:pic>
    </p:spTree>
    <p:extLst>
      <p:ext uri="{BB962C8B-B14F-4D97-AF65-F5344CB8AC3E}">
        <p14:creationId xmlns:p14="http://schemas.microsoft.com/office/powerpoint/2010/main" val="1936270572"/>
      </p:ext>
    </p:extLst>
  </p:cSld>
  <p:clrMapOvr>
    <a:masterClrMapping/>
  </p:clrMapOvr>
  <p:transition spd="med" advTm="21998"/>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lvl1pPr algn="l"/>
          </a:lstStyle>
          <a:p>
            <a:r>
              <a:t>常用页面布局</a:t>
            </a:r>
          </a:p>
        </p:txBody>
      </p:sp>
      <p:sp>
        <p:nvSpPr>
          <p:cNvPr id="444" name="Shape 444"/>
          <p:cNvSpPr/>
          <p:nvPr/>
        </p:nvSpPr>
        <p:spPr>
          <a:xfrm>
            <a:off x="457200" y="1417637"/>
            <a:ext cx="7931223" cy="36889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rgbClr val="333333"/>
                </a:solidFill>
                <a:latin typeface="Arial"/>
                <a:ea typeface="Arial"/>
                <a:cs typeface="Arial"/>
                <a:sym typeface="Arial"/>
              </a:defRPr>
            </a:pPr>
            <a:r>
              <a:t>    Android</a:t>
            </a:r>
            <a:r>
              <a:rPr>
                <a:latin typeface="+mn-lt"/>
                <a:ea typeface="+mn-ea"/>
                <a:cs typeface="+mn-cs"/>
                <a:sym typeface="Helvetica"/>
              </a:rPr>
              <a:t>布局是应用界面开发的重要一环，在</a:t>
            </a:r>
            <a:r>
              <a:t>Android</a:t>
            </a:r>
            <a:r>
              <a:rPr>
                <a:latin typeface="+mn-lt"/>
                <a:ea typeface="+mn-ea"/>
                <a:cs typeface="+mn-cs"/>
                <a:sym typeface="Helvetica"/>
              </a:rPr>
              <a:t>中，共有五种布局方式，分别是：</a:t>
            </a:r>
          </a:p>
          <a:p>
            <a:pPr>
              <a:lnSpc>
                <a:spcPct val="150000"/>
              </a:lnSpc>
              <a:defRPr sz="2000">
                <a:solidFill>
                  <a:srgbClr val="333333"/>
                </a:solidFill>
                <a:latin typeface="Arial"/>
                <a:ea typeface="Arial"/>
                <a:cs typeface="Arial"/>
                <a:sym typeface="Arial"/>
              </a:defRPr>
            </a:pPr>
            <a:r>
              <a:t>FrameLayout</a:t>
            </a:r>
            <a:r>
              <a:rPr>
                <a:latin typeface="+mn-lt"/>
                <a:ea typeface="+mn-ea"/>
                <a:cs typeface="+mn-cs"/>
                <a:sym typeface="Helvetica"/>
              </a:rPr>
              <a:t>（框架布局）</a:t>
            </a:r>
          </a:p>
          <a:p>
            <a:pPr>
              <a:lnSpc>
                <a:spcPct val="150000"/>
              </a:lnSpc>
              <a:defRPr sz="2000">
                <a:solidFill>
                  <a:srgbClr val="333333"/>
                </a:solidFill>
                <a:latin typeface="Arial"/>
                <a:ea typeface="Arial"/>
                <a:cs typeface="Arial"/>
                <a:sym typeface="Arial"/>
              </a:defRPr>
            </a:pPr>
            <a:r>
              <a:t>LinearLayout </a:t>
            </a:r>
            <a:r>
              <a:rPr>
                <a:latin typeface="+mn-lt"/>
                <a:ea typeface="+mn-ea"/>
                <a:cs typeface="+mn-cs"/>
                <a:sym typeface="Helvetica"/>
              </a:rPr>
              <a:t>（线性布局）</a:t>
            </a:r>
          </a:p>
          <a:p>
            <a:pPr>
              <a:lnSpc>
                <a:spcPct val="150000"/>
              </a:lnSpc>
              <a:defRPr sz="2000">
                <a:solidFill>
                  <a:srgbClr val="333333"/>
                </a:solidFill>
                <a:latin typeface="Arial"/>
                <a:ea typeface="Arial"/>
                <a:cs typeface="Arial"/>
                <a:sym typeface="Arial"/>
              </a:defRPr>
            </a:pPr>
            <a:r>
              <a:t>RelativeLayout</a:t>
            </a:r>
            <a:r>
              <a:rPr>
                <a:latin typeface="+mn-lt"/>
                <a:ea typeface="+mn-ea"/>
                <a:cs typeface="+mn-cs"/>
                <a:sym typeface="Helvetica"/>
              </a:rPr>
              <a:t>（相对布局）</a:t>
            </a:r>
          </a:p>
          <a:p>
            <a:pPr>
              <a:lnSpc>
                <a:spcPct val="150000"/>
              </a:lnSpc>
              <a:defRPr sz="2000">
                <a:solidFill>
                  <a:srgbClr val="333333"/>
                </a:solidFill>
                <a:latin typeface="Arial"/>
                <a:ea typeface="Arial"/>
                <a:cs typeface="Arial"/>
                <a:sym typeface="Arial"/>
              </a:defRPr>
            </a:pPr>
            <a:r>
              <a:t>TableLayout</a:t>
            </a:r>
            <a:r>
              <a:rPr>
                <a:latin typeface="+mn-lt"/>
                <a:ea typeface="+mn-ea"/>
                <a:cs typeface="+mn-cs"/>
                <a:sym typeface="Helvetica"/>
              </a:rPr>
              <a:t>（表格布局）</a:t>
            </a:r>
          </a:p>
          <a:p>
            <a:pPr>
              <a:lnSpc>
                <a:spcPct val="150000"/>
              </a:lnSpc>
              <a:defRPr sz="2000">
                <a:solidFill>
                  <a:srgbClr val="333333"/>
                </a:solidFill>
                <a:latin typeface="Arial"/>
                <a:ea typeface="Arial"/>
                <a:cs typeface="Arial"/>
                <a:sym typeface="Arial"/>
              </a:defRPr>
            </a:pPr>
            <a:r>
              <a:t>AbsoluteLayout</a:t>
            </a:r>
            <a:r>
              <a:rPr>
                <a:latin typeface="+mn-lt"/>
                <a:ea typeface="+mn-ea"/>
                <a:cs typeface="+mn-cs"/>
                <a:sym typeface="Helvetica"/>
              </a:rPr>
              <a:t>（绝对布局）</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prstGeom prst="rect">
            <a:avLst/>
          </a:prstGeom>
        </p:spPr>
        <p:txBody>
          <a:bodyPr/>
          <a:lstStyle/>
          <a:p>
            <a:pPr algn="l" defTabSz="658368">
              <a:defRPr sz="3168">
                <a:solidFill>
                  <a:srgbClr val="333333"/>
                </a:solidFill>
                <a:latin typeface="Arial"/>
                <a:ea typeface="Arial"/>
                <a:cs typeface="Arial"/>
                <a:sym typeface="Arial"/>
              </a:defRPr>
            </a:pPr>
            <a:r>
              <a:t>LinearLayout </a:t>
            </a:r>
            <a:r>
              <a:rPr>
                <a:latin typeface="+mn-lt"/>
                <a:ea typeface="+mn-ea"/>
                <a:cs typeface="+mn-cs"/>
                <a:sym typeface="Helvetica"/>
              </a:rPr>
              <a:t>（线性布局）</a:t>
            </a:r>
            <a:br>
              <a:rPr>
                <a:latin typeface="+mn-lt"/>
                <a:ea typeface="+mn-ea"/>
                <a:cs typeface="+mn-cs"/>
                <a:sym typeface="Helvetica"/>
              </a:rPr>
            </a:br>
            <a:endParaRPr>
              <a:latin typeface="+mn-lt"/>
              <a:ea typeface="+mn-ea"/>
              <a:cs typeface="+mn-cs"/>
              <a:sym typeface="Helvetica"/>
            </a:endParaRPr>
          </a:p>
        </p:txBody>
      </p:sp>
      <p:sp>
        <p:nvSpPr>
          <p:cNvPr id="448" name="Shape 448"/>
          <p:cNvSpPr/>
          <p:nvPr/>
        </p:nvSpPr>
        <p:spPr>
          <a:xfrm>
            <a:off x="457200" y="1417637"/>
            <a:ext cx="7931223" cy="471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线性布局，这个东西，从外框上可以理解为一个div，他首先是一个一个从上往下罗列在屏幕上。每一个LinearLayout里面又可分为垂直布局（android:orientation="vertical"）和水平布局（android:orientation="horizontal" ）。当垂直布局时，每一行就只有一个元素，多个元素依次垂直往下；水平布局时，只有一行，每一个元素依次向右排列。</a:t>
            </a:r>
            <a:br/>
            <a:r>
              <a:t>    linearLayout中有一个重要的属性 android:layout_weight="1"，这个weight在垂直布局时，代表行距；水平的时候代表列宽；weight值越大就越大。</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lstStyle>
            <a:lvl1pPr algn="l"/>
          </a:lstStyle>
          <a:p>
            <a:r>
              <a:t>RelativeLayout</a:t>
            </a:r>
          </a:p>
        </p:txBody>
      </p:sp>
      <p:sp>
        <p:nvSpPr>
          <p:cNvPr id="452" name="Shape 452"/>
          <p:cNvSpPr/>
          <p:nvPr/>
        </p:nvSpPr>
        <p:spPr>
          <a:xfrm>
            <a:off x="457200" y="1417637"/>
            <a:ext cx="7931223" cy="4618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相对布局可以理解为某一个元素为参照物，来定位的布局方式。主要属性有：</a:t>
            </a:r>
            <a:br/>
            <a:r>
              <a:t>        相对于某一个元素</a:t>
            </a:r>
            <a:br/>
            <a:r>
              <a:t>    android:layout_below="@id/aaa" 该元素在 id为aaa的下面</a:t>
            </a:r>
            <a:br/>
            <a:r>
              <a:t>    android:layout_toLeftOf="@id/bbb" 改元素的左边是bbb</a:t>
            </a:r>
            <a:br/>
            <a:r>
              <a:t>        </a:t>
            </a:r>
          </a:p>
          <a:p>
            <a:pPr>
              <a:lnSpc>
                <a:spcPct val="150000"/>
              </a:lnSpc>
              <a:defRPr sz="2000"/>
            </a:pPr>
            <a:r>
              <a:t>        相对于父元素的地方</a:t>
            </a:r>
            <a:br/>
            <a:r>
              <a:t>     android:layout_alignParentLeft="true"  在父元素左对齐</a:t>
            </a:r>
            <a:br/>
            <a:r>
              <a:t>    android:layout_alignParentRight="true" 在父元素右对齐</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title"/>
          </p:nvPr>
        </p:nvSpPr>
        <p:spPr>
          <a:prstGeom prst="rect">
            <a:avLst/>
          </a:prstGeom>
        </p:spPr>
        <p:txBody>
          <a:bodyPr/>
          <a:lstStyle>
            <a:lvl1pPr algn="l"/>
          </a:lstStyle>
          <a:p>
            <a:r>
              <a:t>FrameLayout</a:t>
            </a:r>
          </a:p>
        </p:txBody>
      </p:sp>
      <p:sp>
        <p:nvSpPr>
          <p:cNvPr id="456" name="Shape 456"/>
          <p:cNvSpPr/>
          <p:nvPr/>
        </p:nvSpPr>
        <p:spPr>
          <a:xfrm>
            <a:off x="457200" y="1417637"/>
            <a:ext cx="7931223"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这个布局可以看成是墙脚堆东西，有一个四方的矩形的左上角墙脚，我们放了第一个东西，要再放一个，那就在放在原来放的位置的上面，这样依次的放，会盖住原来的东西。这个布局比较简单，也只能放一点比较简单的东西。    </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prstGeom prst="rect">
            <a:avLst/>
          </a:prstGeom>
        </p:spPr>
        <p:txBody>
          <a:bodyPr/>
          <a:lstStyle/>
          <a:p>
            <a:pPr algn="l"/>
            <a:r>
              <a:t>各种布局的演示</a:t>
            </a:r>
          </a:p>
        </p:txBody>
      </p:sp>
      <p:sp>
        <p:nvSpPr>
          <p:cNvPr id="462" name="Shape 462"/>
          <p:cNvSpPr/>
          <p:nvPr/>
        </p:nvSpPr>
        <p:spPr>
          <a:xfrm>
            <a:off x="1115616" y="2956535"/>
            <a:ext cx="252028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帧布局</a:t>
            </a:r>
          </a:p>
        </p:txBody>
      </p:sp>
      <p:sp>
        <p:nvSpPr>
          <p:cNvPr id="463" name="Shape 463"/>
          <p:cNvSpPr/>
          <p:nvPr/>
        </p:nvSpPr>
        <p:spPr>
          <a:xfrm>
            <a:off x="1033153" y="5925794"/>
            <a:ext cx="252028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线性布局</a:t>
            </a:r>
          </a:p>
        </p:txBody>
      </p:sp>
      <p:sp>
        <p:nvSpPr>
          <p:cNvPr id="465" name="Shape 465"/>
          <p:cNvSpPr/>
          <p:nvPr/>
        </p:nvSpPr>
        <p:spPr>
          <a:xfrm>
            <a:off x="5890791" y="5228025"/>
            <a:ext cx="252028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相对布局</a:t>
            </a:r>
          </a:p>
        </p:txBody>
      </p:sp>
      <p:pic>
        <p:nvPicPr>
          <p:cNvPr id="10" name="图片 9"/>
          <p:cNvPicPr>
            <a:picLocks noChangeAspect="1"/>
          </p:cNvPicPr>
          <p:nvPr/>
        </p:nvPicPr>
        <p:blipFill>
          <a:blip r:embed="rId3"/>
          <a:stretch>
            <a:fillRect/>
          </a:stretch>
        </p:blipFill>
        <p:spPr>
          <a:xfrm>
            <a:off x="8089900" y="5803900"/>
            <a:ext cx="1054100" cy="1054100"/>
          </a:xfrm>
          <a:prstGeom prst="rect">
            <a:avLst/>
          </a:prstGeom>
        </p:spPr>
      </p:pic>
      <p:pic>
        <p:nvPicPr>
          <p:cNvPr id="2" name="图片 1"/>
          <p:cNvPicPr>
            <a:picLocks noChangeAspect="1"/>
          </p:cNvPicPr>
          <p:nvPr/>
        </p:nvPicPr>
        <p:blipFill>
          <a:blip r:embed="rId4"/>
          <a:stretch>
            <a:fillRect/>
          </a:stretch>
        </p:blipFill>
        <p:spPr>
          <a:xfrm>
            <a:off x="876300" y="1416050"/>
            <a:ext cx="7391400" cy="4025900"/>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p:nvPr>
        </p:nvSpPr>
        <p:spPr>
          <a:xfrm>
            <a:off x="457200" y="2586038"/>
            <a:ext cx="8229600" cy="1143001"/>
          </a:xfrm>
          <a:prstGeom prst="rect">
            <a:avLst/>
          </a:prstGeom>
        </p:spPr>
        <p:txBody>
          <a:bodyPr/>
          <a:lstStyle/>
          <a:p>
            <a:r>
              <a:t>实战环节</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prstGeom prst="rect">
            <a:avLst/>
          </a:prstGeom>
        </p:spPr>
        <p:txBody>
          <a:bodyPr/>
          <a:lstStyle>
            <a:lvl1pPr algn="l"/>
          </a:lstStyle>
          <a:p>
            <a:r>
              <a:t>包结构</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pic>
        <p:nvPicPr>
          <p:cNvPr id="2" name="图片 1"/>
          <p:cNvPicPr>
            <a:picLocks noChangeAspect="1"/>
          </p:cNvPicPr>
          <p:nvPr/>
        </p:nvPicPr>
        <p:blipFill>
          <a:blip r:embed="rId3"/>
          <a:stretch>
            <a:fillRect/>
          </a:stretch>
        </p:blipFill>
        <p:spPr>
          <a:xfrm>
            <a:off x="1943100" y="1187450"/>
            <a:ext cx="5257800" cy="5511800"/>
          </a:xfrm>
          <a:prstGeom prst="rect">
            <a:avLst/>
          </a:prstGeom>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prstGeom prst="rect">
            <a:avLst/>
          </a:prstGeom>
        </p:spPr>
        <p:txBody>
          <a:bodyPr/>
          <a:lstStyle>
            <a:lvl1pPr algn="l"/>
          </a:lstStyle>
          <a:p>
            <a:r>
              <a:t>关键类和代码</a:t>
            </a:r>
          </a:p>
        </p:txBody>
      </p:sp>
      <p:pic>
        <p:nvPicPr>
          <p:cNvPr id="2" name="图片 1"/>
          <p:cNvPicPr>
            <a:picLocks noChangeAspect="1"/>
          </p:cNvPicPr>
          <p:nvPr/>
        </p:nvPicPr>
        <p:blipFill>
          <a:blip r:embed="rId3"/>
          <a:stretch>
            <a:fillRect/>
          </a:stretch>
        </p:blipFill>
        <p:spPr>
          <a:xfrm>
            <a:off x="457200" y="1308100"/>
            <a:ext cx="8229600" cy="5384800"/>
          </a:xfrm>
          <a:prstGeom prst="rect">
            <a:avLst/>
          </a:prstGeom>
        </p:spPr>
      </p:pic>
      <p:pic>
        <p:nvPicPr>
          <p:cNvPr id="5" name="图片 4"/>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p:cNvSpPr>
          <p:nvPr>
            <p:ph type="title"/>
          </p:nvPr>
        </p:nvSpPr>
        <p:spPr>
          <a:prstGeom prst="rect">
            <a:avLst/>
          </a:prstGeom>
        </p:spPr>
        <p:txBody>
          <a:bodyPr/>
          <a:lstStyle>
            <a:lvl1pPr algn="l"/>
          </a:lstStyle>
          <a:p>
            <a:r>
              <a:t>资源和布局文件</a:t>
            </a:r>
          </a:p>
        </p:txBody>
      </p:sp>
      <p:pic>
        <p:nvPicPr>
          <p:cNvPr id="2" name="图片 1"/>
          <p:cNvPicPr>
            <a:picLocks noChangeAspect="1"/>
          </p:cNvPicPr>
          <p:nvPr/>
        </p:nvPicPr>
        <p:blipFill>
          <a:blip r:embed="rId2"/>
          <a:stretch>
            <a:fillRect/>
          </a:stretch>
        </p:blipFill>
        <p:spPr>
          <a:xfrm>
            <a:off x="0" y="1346200"/>
            <a:ext cx="9144000" cy="5194300"/>
          </a:xfrm>
          <a:prstGeom prst="rect">
            <a:avLst/>
          </a:prstGeom>
        </p:spPr>
      </p:pic>
      <p:pic>
        <p:nvPicPr>
          <p:cNvPr id="6" name="图片 5"/>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p:cNvSpPr>
          <p:nvPr>
            <p:ph type="title"/>
          </p:nvPr>
        </p:nvSpPr>
        <p:spPr>
          <a:prstGeom prst="rect">
            <a:avLst/>
          </a:prstGeom>
        </p:spPr>
        <p:txBody>
          <a:bodyPr/>
          <a:lstStyle>
            <a:lvl1pPr algn="l"/>
          </a:lstStyle>
          <a:p>
            <a:r>
              <a:t>清单文件</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pic>
        <p:nvPicPr>
          <p:cNvPr id="2" name="图片 1"/>
          <p:cNvPicPr>
            <a:picLocks noChangeAspect="1"/>
          </p:cNvPicPr>
          <p:nvPr/>
        </p:nvPicPr>
        <p:blipFill>
          <a:blip r:embed="rId3"/>
          <a:stretch>
            <a:fillRect/>
          </a:stretch>
        </p:blipFill>
        <p:spPr>
          <a:xfrm>
            <a:off x="0" y="1466850"/>
            <a:ext cx="9144000" cy="3924300"/>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写在开始之前的话</a:t>
            </a:r>
          </a:p>
        </p:txBody>
      </p:sp>
      <p:sp>
        <p:nvSpPr>
          <p:cNvPr id="141" name="Shape 141"/>
          <p:cNvSpPr/>
          <p:nvPr/>
        </p:nvSpPr>
        <p:spPr>
          <a:xfrm>
            <a:off x="670560" y="1340767"/>
            <a:ext cx="7573849" cy="5170646"/>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200526" indent="-200526">
              <a:lnSpc>
                <a:spcPct val="150000"/>
              </a:lnSpc>
              <a:buSzPct val="100000"/>
              <a:buChar char="•"/>
              <a:defRPr sz="2000"/>
            </a:pPr>
            <a:r>
              <a:rPr dirty="0"/>
              <a:t>所需基础知识？</a:t>
            </a:r>
          </a:p>
          <a:p>
            <a:pPr>
              <a:lnSpc>
                <a:spcPct val="150000"/>
              </a:lnSpc>
              <a:defRPr sz="2000"/>
            </a:pPr>
            <a:r>
              <a:rPr dirty="0"/>
              <a:t>至少熟悉一门编程语言，具有面向对象编程思想，最好掌握java语言基础。</a:t>
            </a:r>
          </a:p>
          <a:p>
            <a:pPr>
              <a:lnSpc>
                <a:spcPct val="150000"/>
              </a:lnSpc>
              <a:defRPr sz="2000"/>
            </a:pPr>
            <a:endParaRPr dirty="0"/>
          </a:p>
          <a:p>
            <a:pPr marL="200526" indent="-200526">
              <a:lnSpc>
                <a:spcPct val="150000"/>
              </a:lnSpc>
              <a:buSzPct val="100000"/>
              <a:buChar char="•"/>
              <a:defRPr sz="2000"/>
            </a:pPr>
            <a:r>
              <a:rPr dirty="0"/>
              <a:t>怎么学？</a:t>
            </a:r>
          </a:p>
          <a:p>
            <a:pPr>
              <a:lnSpc>
                <a:spcPct val="150000"/>
              </a:lnSpc>
              <a:defRPr sz="2000"/>
            </a:pPr>
            <a:r>
              <a:rPr dirty="0"/>
              <a:t>1.方式：系统全面 </a:t>
            </a:r>
            <a:r>
              <a:rPr dirty="0">
                <a:latin typeface="Wingdings"/>
                <a:ea typeface="Wingdings"/>
                <a:cs typeface="Wingdings"/>
                <a:sym typeface="Wingdings"/>
              </a:rPr>
              <a:t> </a:t>
            </a:r>
            <a:r>
              <a:rPr dirty="0"/>
              <a:t>模块细节</a:t>
            </a:r>
          </a:p>
          <a:p>
            <a:pPr>
              <a:lnSpc>
                <a:spcPct val="150000"/>
              </a:lnSpc>
              <a:defRPr sz="2000"/>
            </a:pPr>
            <a:r>
              <a:rPr dirty="0"/>
              <a:t>2.渠道：书籍 易 </a:t>
            </a:r>
            <a:r>
              <a:rPr dirty="0">
                <a:latin typeface="Wingdings"/>
                <a:ea typeface="Wingdings"/>
                <a:cs typeface="Wingdings"/>
                <a:sym typeface="Wingdings"/>
              </a:rPr>
              <a:t> </a:t>
            </a:r>
            <a:r>
              <a:rPr dirty="0"/>
              <a:t>难 、Android官网、* APIdemos</a:t>
            </a:r>
          </a:p>
          <a:p>
            <a:pPr>
              <a:lnSpc>
                <a:spcPct val="150000"/>
              </a:lnSpc>
              <a:defRPr sz="2000"/>
            </a:pPr>
            <a:r>
              <a:rPr dirty="0"/>
              <a:t>3.方法：有规划、循序渐进</a:t>
            </a:r>
          </a:p>
          <a:p>
            <a:pPr>
              <a:lnSpc>
                <a:spcPct val="150000"/>
              </a:lnSpc>
              <a:defRPr sz="2000"/>
            </a:pPr>
            <a:endParaRPr dirty="0"/>
          </a:p>
          <a:p>
            <a:pPr marL="200526" indent="-200526">
              <a:lnSpc>
                <a:spcPct val="150000"/>
              </a:lnSpc>
              <a:buSzPct val="100000"/>
              <a:buChar char="•"/>
              <a:defRPr sz="2000"/>
            </a:pPr>
            <a:r>
              <a:rPr dirty="0"/>
              <a:t>能够得到什么？</a:t>
            </a:r>
          </a:p>
          <a:p>
            <a:pPr>
              <a:lnSpc>
                <a:spcPct val="150000"/>
              </a:lnSpc>
              <a:defRPr sz="2000"/>
            </a:pPr>
            <a:r>
              <a:rPr dirty="0"/>
              <a:t>一份满意的工作</a:t>
            </a:r>
          </a:p>
        </p:txBody>
      </p:sp>
      <p:pic>
        <p:nvPicPr>
          <p:cNvPr id="6" name="图片 5"/>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153917"/>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p:cNvSpPr>
          <p:nvPr>
            <p:ph type="title"/>
          </p:nvPr>
        </p:nvSpPr>
        <p:spPr>
          <a:prstGeom prst="rect">
            <a:avLst/>
          </a:prstGeom>
        </p:spPr>
        <p:txBody>
          <a:bodyPr/>
          <a:lstStyle>
            <a:lvl1pPr algn="l"/>
          </a:lstStyle>
          <a:p>
            <a:r>
              <a:t>运行&amp;效果</a:t>
            </a:r>
          </a:p>
        </p:txBody>
      </p:sp>
      <p:pic>
        <p:nvPicPr>
          <p:cNvPr id="6" name="图片 5"/>
          <p:cNvPicPr>
            <a:picLocks noChangeAspect="1"/>
          </p:cNvPicPr>
          <p:nvPr/>
        </p:nvPicPr>
        <p:blipFill>
          <a:blip r:embed="rId3"/>
          <a:stretch>
            <a:fillRect/>
          </a:stretch>
        </p:blipFill>
        <p:spPr>
          <a:xfrm>
            <a:off x="8089900" y="5803900"/>
            <a:ext cx="1054100" cy="1054100"/>
          </a:xfrm>
          <a:prstGeom prst="rect">
            <a:avLst/>
          </a:prstGeom>
        </p:spPr>
      </p:pic>
      <p:pic>
        <p:nvPicPr>
          <p:cNvPr id="7" name="图片 6"/>
          <p:cNvPicPr>
            <a:picLocks noChangeAspect="1"/>
          </p:cNvPicPr>
          <p:nvPr/>
        </p:nvPicPr>
        <p:blipFill>
          <a:blip r:embed="rId4"/>
          <a:stretch>
            <a:fillRect/>
          </a:stretch>
        </p:blipFill>
        <p:spPr>
          <a:xfrm>
            <a:off x="774700" y="1417639"/>
            <a:ext cx="6673850" cy="5185437"/>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p:cNvSpPr>
          <p:nvPr>
            <p:ph type="title"/>
          </p:nvPr>
        </p:nvSpPr>
        <p:spPr>
          <a:prstGeom prst="rect">
            <a:avLst/>
          </a:prstGeom>
        </p:spPr>
        <p:txBody>
          <a:bodyPr/>
          <a:lstStyle>
            <a:lvl1pPr algn="l"/>
          </a:lstStyle>
          <a:p>
            <a:r>
              <a:t>设计模式</a:t>
            </a:r>
          </a:p>
        </p:txBody>
      </p:sp>
      <p:grpSp>
        <p:nvGrpSpPr>
          <p:cNvPr id="503" name="Group 503"/>
          <p:cNvGrpSpPr/>
          <p:nvPr/>
        </p:nvGrpSpPr>
        <p:grpSpPr>
          <a:xfrm>
            <a:off x="3635895" y="1844824"/>
            <a:ext cx="1440161" cy="1080121"/>
            <a:chOff x="0" y="0"/>
            <a:chExt cx="1440160" cy="1080120"/>
          </a:xfrm>
        </p:grpSpPr>
        <p:sp>
          <p:nvSpPr>
            <p:cNvPr id="501" name="Shape 501"/>
            <p:cNvSpPr/>
            <p:nvPr/>
          </p:nvSpPr>
          <p:spPr>
            <a:xfrm>
              <a:off x="-1" y="-1"/>
              <a:ext cx="1440162" cy="1080122"/>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sz="2400">
                  <a:solidFill>
                    <a:srgbClr val="FFFFFF"/>
                  </a:solidFill>
                </a:defRPr>
              </a:pPr>
              <a:endParaRPr/>
            </a:p>
          </p:txBody>
        </p:sp>
        <p:sp>
          <p:nvSpPr>
            <p:cNvPr id="502" name="Shape 502"/>
            <p:cNvSpPr/>
            <p:nvPr/>
          </p:nvSpPr>
          <p:spPr>
            <a:xfrm>
              <a:off x="-1" y="316540"/>
              <a:ext cx="1440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r>
                <a:t>controllor</a:t>
              </a:r>
            </a:p>
          </p:txBody>
        </p:sp>
      </p:grpSp>
      <p:grpSp>
        <p:nvGrpSpPr>
          <p:cNvPr id="506" name="Group 506"/>
          <p:cNvGrpSpPr/>
          <p:nvPr/>
        </p:nvGrpSpPr>
        <p:grpSpPr>
          <a:xfrm>
            <a:off x="5962686" y="4005064"/>
            <a:ext cx="1440161" cy="1080121"/>
            <a:chOff x="0" y="0"/>
            <a:chExt cx="1440160" cy="1080120"/>
          </a:xfrm>
        </p:grpSpPr>
        <p:sp>
          <p:nvSpPr>
            <p:cNvPr id="504" name="Shape 504"/>
            <p:cNvSpPr/>
            <p:nvPr/>
          </p:nvSpPr>
          <p:spPr>
            <a:xfrm>
              <a:off x="-1" y="-1"/>
              <a:ext cx="1440162" cy="1080122"/>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sz="2400">
                  <a:solidFill>
                    <a:srgbClr val="FFFFFF"/>
                  </a:solidFill>
                </a:defRPr>
              </a:pPr>
              <a:endParaRPr/>
            </a:p>
          </p:txBody>
        </p:sp>
        <p:sp>
          <p:nvSpPr>
            <p:cNvPr id="505" name="Shape 505"/>
            <p:cNvSpPr/>
            <p:nvPr/>
          </p:nvSpPr>
          <p:spPr>
            <a:xfrm>
              <a:off x="-1" y="316540"/>
              <a:ext cx="1440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r>
                <a:t>view</a:t>
              </a:r>
            </a:p>
          </p:txBody>
        </p:sp>
      </p:grpSp>
      <p:grpSp>
        <p:nvGrpSpPr>
          <p:cNvPr id="509" name="Group 509"/>
          <p:cNvGrpSpPr/>
          <p:nvPr/>
        </p:nvGrpSpPr>
        <p:grpSpPr>
          <a:xfrm>
            <a:off x="1187623" y="3933056"/>
            <a:ext cx="1440162" cy="1080121"/>
            <a:chOff x="0" y="0"/>
            <a:chExt cx="1440160" cy="1080120"/>
          </a:xfrm>
        </p:grpSpPr>
        <p:sp>
          <p:nvSpPr>
            <p:cNvPr id="507" name="Shape 507"/>
            <p:cNvSpPr/>
            <p:nvPr/>
          </p:nvSpPr>
          <p:spPr>
            <a:xfrm>
              <a:off x="-1" y="-1"/>
              <a:ext cx="1440162" cy="1080122"/>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sz="2400">
                  <a:solidFill>
                    <a:srgbClr val="FFFFFF"/>
                  </a:solidFill>
                </a:defRPr>
              </a:pPr>
              <a:endParaRPr/>
            </a:p>
          </p:txBody>
        </p:sp>
        <p:sp>
          <p:nvSpPr>
            <p:cNvPr id="508" name="Shape 508"/>
            <p:cNvSpPr/>
            <p:nvPr/>
          </p:nvSpPr>
          <p:spPr>
            <a:xfrm>
              <a:off x="-1" y="316540"/>
              <a:ext cx="1440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r>
                <a:t>model</a:t>
              </a:r>
            </a:p>
          </p:txBody>
        </p:sp>
      </p:grpSp>
      <p:sp>
        <p:nvSpPr>
          <p:cNvPr id="510" name="Shape 510"/>
          <p:cNvSpPr/>
          <p:nvPr/>
        </p:nvSpPr>
        <p:spPr>
          <a:xfrm>
            <a:off x="1547663" y="5229199"/>
            <a:ext cx="60119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bean</a:t>
            </a:r>
          </a:p>
        </p:txBody>
      </p:sp>
      <p:sp>
        <p:nvSpPr>
          <p:cNvPr id="511" name="Shape 511"/>
          <p:cNvSpPr/>
          <p:nvPr/>
        </p:nvSpPr>
        <p:spPr>
          <a:xfrm>
            <a:off x="6372199" y="5219908"/>
            <a:ext cx="57607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view</a:t>
            </a:r>
          </a:p>
        </p:txBody>
      </p:sp>
      <p:sp>
        <p:nvSpPr>
          <p:cNvPr id="512" name="Shape 512"/>
          <p:cNvSpPr/>
          <p:nvPr/>
        </p:nvSpPr>
        <p:spPr>
          <a:xfrm>
            <a:off x="4028802" y="1446564"/>
            <a:ext cx="75522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loader</a:t>
            </a:r>
          </a:p>
        </p:txBody>
      </p:sp>
      <p:pic>
        <p:nvPicPr>
          <p:cNvPr id="16" name="图片 15"/>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prstGeom prst="rect">
            <a:avLst/>
          </a:prstGeom>
        </p:spPr>
        <p:txBody>
          <a:bodyPr/>
          <a:lstStyle>
            <a:lvl1pPr algn="l"/>
          </a:lstStyle>
          <a:p>
            <a:r>
              <a:t>打包流程</a:t>
            </a:r>
          </a:p>
        </p:txBody>
      </p:sp>
      <p:pic>
        <p:nvPicPr>
          <p:cNvPr id="2" name="图片 1"/>
          <p:cNvPicPr>
            <a:picLocks noChangeAspect="1"/>
          </p:cNvPicPr>
          <p:nvPr/>
        </p:nvPicPr>
        <p:blipFill>
          <a:blip r:embed="rId3"/>
          <a:stretch>
            <a:fillRect/>
          </a:stretch>
        </p:blipFill>
        <p:spPr>
          <a:xfrm>
            <a:off x="622300" y="1417639"/>
            <a:ext cx="7899400" cy="5143500"/>
          </a:xfrm>
          <a:prstGeom prst="rect">
            <a:avLst/>
          </a:prstGeom>
        </p:spPr>
      </p:pic>
      <p:pic>
        <p:nvPicPr>
          <p:cNvPr id="5" name="图片 4"/>
          <p:cNvPicPr>
            <a:picLocks noChangeAspect="1"/>
          </p:cNvPicPr>
          <p:nvPr/>
        </p:nvPicPr>
        <p:blipFill>
          <a:blip r:embed="rId4"/>
          <a:stretch>
            <a:fillRect/>
          </a:stretch>
        </p:blipFill>
        <p:spPr>
          <a:xfrm>
            <a:off x="8089900" y="5803900"/>
            <a:ext cx="1054100" cy="1054100"/>
          </a:xfrm>
          <a:prstGeom prst="rect">
            <a:avLst/>
          </a:prstGeom>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lvl1pPr algn="l"/>
          </a:lstStyle>
          <a:p>
            <a:r>
              <a:t>Android反编译</a:t>
            </a:r>
          </a:p>
        </p:txBody>
      </p:sp>
      <p:sp>
        <p:nvSpPr>
          <p:cNvPr id="519" name="Shape 519"/>
          <p:cNvSpPr/>
          <p:nvPr/>
        </p:nvSpPr>
        <p:spPr>
          <a:xfrm>
            <a:off x="457200" y="1417637"/>
            <a:ext cx="8003231" cy="642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pPr>
            <a:r>
              <a:t>所需工具</a:t>
            </a:r>
          </a:p>
          <a:p>
            <a:pPr>
              <a:lnSpc>
                <a:spcPct val="150000"/>
              </a:lnSpc>
              <a:defRPr sz="2000">
                <a:effectLst>
                  <a:outerShdw blurRad="38100" dist="38100" dir="2700000" rotWithShape="0">
                    <a:srgbClr val="000000">
                      <a:alpha val="43137"/>
                    </a:srgbClr>
                  </a:outerShdw>
                </a:effectLst>
              </a:defRPr>
            </a:pPr>
            <a:r>
              <a:t>Apktool</a:t>
            </a:r>
          </a:p>
          <a:p>
            <a:pPr>
              <a:lnSpc>
                <a:spcPct val="150000"/>
              </a:lnSpc>
              <a:defRPr sz="2400"/>
            </a:pPr>
            <a:r>
              <a:t>反编译命令： </a:t>
            </a:r>
          </a:p>
          <a:p>
            <a:pPr>
              <a:lnSpc>
                <a:spcPct val="150000"/>
              </a:lnSpc>
              <a:defRPr sz="2400"/>
            </a:pPr>
            <a:r>
              <a:t>apktool.bat d dst.apk</a:t>
            </a:r>
          </a:p>
          <a:p>
            <a:pPr>
              <a:lnSpc>
                <a:spcPct val="150000"/>
              </a:lnSpc>
              <a:defRPr sz="2000">
                <a:effectLst>
                  <a:outerShdw blurRad="38100" dist="38100" dir="2700000" rotWithShape="0">
                    <a:srgbClr val="000000">
                      <a:alpha val="43137"/>
                    </a:srgbClr>
                  </a:outerShdw>
                </a:effectLst>
              </a:defRPr>
            </a:pPr>
            <a:r>
              <a:t>d – decode </a:t>
            </a:r>
          </a:p>
          <a:p>
            <a:pPr>
              <a:lnSpc>
                <a:spcPct val="150000"/>
              </a:lnSpc>
              <a:defRPr sz="2000">
                <a:effectLst>
                  <a:outerShdw blurRad="38100" dist="38100" dir="2700000" rotWithShape="0">
                    <a:srgbClr val="000000">
                      <a:alpha val="43137"/>
                    </a:srgbClr>
                  </a:outerShdw>
                </a:effectLst>
              </a:defRPr>
            </a:pPr>
            <a:r>
              <a:t>Dst.apk – 目标apk文件</a:t>
            </a:r>
          </a:p>
          <a:p>
            <a:pPr>
              <a:lnSpc>
                <a:spcPct val="150000"/>
              </a:lnSpc>
              <a:defRPr sz="2000">
                <a:effectLst>
                  <a:outerShdw blurRad="38100" dist="38100" dir="2700000" rotWithShape="0">
                    <a:srgbClr val="000000">
                      <a:alpha val="43137"/>
                    </a:srgbClr>
                  </a:outerShdw>
                </a:effectLst>
              </a:defRPr>
            </a:pPr>
            <a:r>
              <a:t>执行后会生成dst目录</a:t>
            </a:r>
          </a:p>
          <a:p>
            <a:pPr>
              <a:lnSpc>
                <a:spcPct val="150000"/>
              </a:lnSpc>
              <a:defRPr sz="2400"/>
            </a:pPr>
            <a:r>
              <a:t>回编译命令：</a:t>
            </a:r>
          </a:p>
          <a:p>
            <a:pPr>
              <a:lnSpc>
                <a:spcPct val="150000"/>
              </a:lnSpc>
              <a:defRPr sz="2400"/>
            </a:pPr>
            <a:r>
              <a:t>apktool.bat b dst </a:t>
            </a:r>
          </a:p>
          <a:p>
            <a:pPr>
              <a:lnSpc>
                <a:spcPct val="150000"/>
              </a:lnSpc>
              <a:defRPr sz="2000">
                <a:effectLst>
                  <a:outerShdw blurRad="38100" dist="38100" dir="2700000" rotWithShape="0">
                    <a:srgbClr val="000000">
                      <a:alpha val="43137"/>
                    </a:srgbClr>
                  </a:outerShdw>
                </a:effectLst>
              </a:defRPr>
            </a:pPr>
            <a:r>
              <a:t>执行后会生成dst.apk</a:t>
            </a:r>
          </a:p>
          <a:p>
            <a:pPr>
              <a:lnSpc>
                <a:spcPct val="150000"/>
              </a:lnSpc>
              <a:defRPr sz="2400"/>
            </a:pPr>
            <a:endParaRP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prstGeom prst="rect">
            <a:avLst/>
          </a:prstGeom>
        </p:spPr>
        <p:txBody>
          <a:bodyPr/>
          <a:lstStyle/>
          <a:p>
            <a:pPr algn="l"/>
            <a:r>
              <a:t>Android反编译-方式二</a:t>
            </a:r>
          </a:p>
        </p:txBody>
      </p:sp>
      <p:sp>
        <p:nvSpPr>
          <p:cNvPr id="524" name="Shape 524"/>
          <p:cNvSpPr/>
          <p:nvPr/>
        </p:nvSpPr>
        <p:spPr>
          <a:xfrm>
            <a:off x="455930" y="1643379"/>
            <a:ext cx="5926743" cy="993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所需工具jadx</a:t>
            </a:r>
          </a:p>
          <a:p>
            <a:endParaRPr/>
          </a:p>
          <a:p>
            <a:r>
              <a:t>下载地址：https://sourceforge.net/projects/jadx/files/</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prstGeom prst="rect">
            <a:avLst/>
          </a:prstGeom>
        </p:spPr>
        <p:txBody>
          <a:bodyPr/>
          <a:lstStyle>
            <a:lvl1pPr algn="l"/>
          </a:lstStyle>
          <a:p>
            <a:r>
              <a:t>总结1</a:t>
            </a:r>
          </a:p>
        </p:txBody>
      </p:sp>
      <p:sp>
        <p:nvSpPr>
          <p:cNvPr id="527" name="Shape 527"/>
          <p:cNvSpPr>
            <a:spLocks noGrp="1"/>
          </p:cNvSpPr>
          <p:nvPr>
            <p:ph type="body" idx="1"/>
          </p:nvPr>
        </p:nvSpPr>
        <p:spPr>
          <a:xfrm>
            <a:off x="467543" y="1340767"/>
            <a:ext cx="8208914" cy="5256586"/>
          </a:xfrm>
          <a:prstGeom prst="rect">
            <a:avLst/>
          </a:prstGeom>
        </p:spPr>
        <p:txBody>
          <a:bodyPr/>
          <a:lstStyle/>
          <a:p>
            <a:pPr>
              <a:lnSpc>
                <a:spcPct val="120000"/>
              </a:lnSpc>
              <a:spcBef>
                <a:spcPts val="500"/>
              </a:spcBef>
              <a:buFont typeface="Wingdings"/>
              <a:buChar char="✓"/>
              <a:defRPr sz="2100"/>
            </a:pPr>
            <a:r>
              <a:t>Android是什么？</a:t>
            </a:r>
            <a:endParaRPr sz="3400"/>
          </a:p>
          <a:p>
            <a:pPr marL="0" indent="82296">
              <a:lnSpc>
                <a:spcPct val="120000"/>
              </a:lnSpc>
              <a:spcBef>
                <a:spcPts val="400"/>
              </a:spcBef>
              <a:buSzTx/>
              <a:buNone/>
              <a:defRPr sz="1800">
                <a:solidFill>
                  <a:srgbClr val="808080"/>
                </a:solidFill>
              </a:defRPr>
            </a:pPr>
            <a:r>
              <a:t>基于linux的操作系统（通俗的讲就是一部智能手持终端的操作系统）</a:t>
            </a:r>
            <a:endParaRPr sz="3000"/>
          </a:p>
          <a:p>
            <a:pPr marL="0" indent="82296">
              <a:lnSpc>
                <a:spcPct val="120000"/>
              </a:lnSpc>
              <a:spcBef>
                <a:spcPts val="400"/>
              </a:spcBef>
              <a:buSzTx/>
              <a:buNone/>
              <a:defRPr sz="1800">
                <a:solidFill>
                  <a:srgbClr val="808080"/>
                </a:solidFill>
              </a:defRPr>
            </a:pPr>
            <a:r>
              <a:t>使用java语言进行编程</a:t>
            </a:r>
            <a:endParaRPr sz="3000"/>
          </a:p>
          <a:p>
            <a:pPr marL="0" indent="82296">
              <a:lnSpc>
                <a:spcPct val="120000"/>
              </a:lnSpc>
              <a:spcBef>
                <a:spcPts val="400"/>
              </a:spcBef>
              <a:buSzTx/>
              <a:buNone/>
              <a:defRPr sz="2000"/>
            </a:pPr>
            <a:endParaRPr sz="3000"/>
          </a:p>
          <a:p>
            <a:pPr>
              <a:lnSpc>
                <a:spcPct val="120000"/>
              </a:lnSpc>
              <a:spcBef>
                <a:spcPts val="500"/>
              </a:spcBef>
              <a:buFont typeface="Wingdings"/>
              <a:buChar char="✓"/>
              <a:defRPr sz="2100"/>
            </a:pPr>
            <a:r>
              <a:t>开发环境搭建</a:t>
            </a:r>
            <a:endParaRPr sz="3400"/>
          </a:p>
          <a:p>
            <a:pPr marL="0" indent="82296">
              <a:lnSpc>
                <a:spcPct val="120000"/>
              </a:lnSpc>
              <a:spcBef>
                <a:spcPts val="400"/>
              </a:spcBef>
              <a:buSzTx/>
              <a:buNone/>
              <a:defRPr sz="1900">
                <a:solidFill>
                  <a:srgbClr val="808080"/>
                </a:solidFill>
              </a:defRPr>
            </a:pPr>
            <a:r>
              <a:t>JDK、Android SDK、eclipse+ADT（最基础的环境搭建）</a:t>
            </a:r>
            <a:endParaRPr sz="3100"/>
          </a:p>
          <a:p>
            <a:pPr marL="0" indent="82296">
              <a:lnSpc>
                <a:spcPct val="120000"/>
              </a:lnSpc>
              <a:spcBef>
                <a:spcPts val="400"/>
              </a:spcBef>
              <a:buSzTx/>
              <a:buNone/>
              <a:defRPr sz="2000"/>
            </a:pPr>
            <a:endParaRPr sz="3100"/>
          </a:p>
          <a:p>
            <a:pPr>
              <a:lnSpc>
                <a:spcPct val="120000"/>
              </a:lnSpc>
              <a:spcBef>
                <a:spcPts val="500"/>
              </a:spcBef>
              <a:buFont typeface="Wingdings"/>
              <a:buChar char="✓"/>
              <a:defRPr sz="2100"/>
            </a:pPr>
            <a:r>
              <a:t>常用开发工具</a:t>
            </a:r>
            <a:endParaRPr sz="3400"/>
          </a:p>
          <a:p>
            <a:pPr marL="0" indent="82296">
              <a:lnSpc>
                <a:spcPct val="120000"/>
              </a:lnSpc>
              <a:spcBef>
                <a:spcPts val="400"/>
              </a:spcBef>
              <a:buSzTx/>
              <a:buNone/>
              <a:defRPr sz="1900">
                <a:solidFill>
                  <a:srgbClr val="808080"/>
                </a:solidFill>
              </a:defRPr>
            </a:pPr>
            <a:r>
              <a:t>Android开发调试工具：ddms</a:t>
            </a:r>
            <a:endParaRPr sz="3100"/>
          </a:p>
          <a:p>
            <a:pPr marL="0" indent="82296">
              <a:lnSpc>
                <a:spcPct val="120000"/>
              </a:lnSpc>
              <a:spcBef>
                <a:spcPts val="400"/>
              </a:spcBef>
              <a:buSzTx/>
              <a:buNone/>
              <a:defRPr sz="1900">
                <a:solidFill>
                  <a:srgbClr val="808080"/>
                </a:solidFill>
              </a:defRPr>
            </a:pPr>
            <a:r>
              <a:t>版本控制:SVN、GIT</a:t>
            </a:r>
            <a:endParaRPr sz="2000"/>
          </a:p>
          <a:p>
            <a:pPr marL="0" indent="82296">
              <a:lnSpc>
                <a:spcPct val="120000"/>
              </a:lnSpc>
              <a:spcBef>
                <a:spcPts val="400"/>
              </a:spcBef>
              <a:buSzTx/>
              <a:buNone/>
              <a:defRPr sz="1900">
                <a:solidFill>
                  <a:srgbClr val="808080"/>
                </a:solidFill>
              </a:defRPr>
            </a:pPr>
            <a:r>
              <a:t>模拟器：android自带、genymotion（推荐）</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title"/>
          </p:nvPr>
        </p:nvSpPr>
        <p:spPr>
          <a:prstGeom prst="rect">
            <a:avLst/>
          </a:prstGeom>
        </p:spPr>
        <p:txBody>
          <a:bodyPr/>
          <a:lstStyle>
            <a:lvl1pPr algn="l"/>
          </a:lstStyle>
          <a:p>
            <a:r>
              <a:t>总结2</a:t>
            </a:r>
          </a:p>
        </p:txBody>
      </p:sp>
      <p:sp>
        <p:nvSpPr>
          <p:cNvPr id="531" name="Shape 531"/>
          <p:cNvSpPr>
            <a:spLocks noGrp="1"/>
          </p:cNvSpPr>
          <p:nvPr>
            <p:ph type="body" idx="1"/>
          </p:nvPr>
        </p:nvSpPr>
        <p:spPr>
          <a:xfrm>
            <a:off x="467543" y="1340767"/>
            <a:ext cx="8208914" cy="5256586"/>
          </a:xfrm>
          <a:prstGeom prst="rect">
            <a:avLst/>
          </a:prstGeom>
        </p:spPr>
        <p:txBody>
          <a:bodyPr/>
          <a:lstStyle/>
          <a:p>
            <a:pPr>
              <a:lnSpc>
                <a:spcPct val="120000"/>
              </a:lnSpc>
              <a:spcBef>
                <a:spcPts val="500"/>
              </a:spcBef>
              <a:buFont typeface="Wingdings"/>
              <a:buChar char="✓"/>
              <a:defRPr sz="2100"/>
            </a:pPr>
            <a:r>
              <a:t>Android基础语法</a:t>
            </a:r>
          </a:p>
          <a:p>
            <a:pPr marL="342899" indent="-342899">
              <a:lnSpc>
                <a:spcPct val="120000"/>
              </a:lnSpc>
              <a:spcBef>
                <a:spcPts val="400"/>
              </a:spcBef>
              <a:defRPr sz="1900"/>
            </a:pPr>
            <a:r>
              <a:t>掌握Android编程的基本概念与要点、进程与线程的概念、介绍java基础语法、语言特性、面向对象思想等</a:t>
            </a:r>
            <a:endParaRPr sz="3600"/>
          </a:p>
          <a:p>
            <a:pPr>
              <a:lnSpc>
                <a:spcPct val="120000"/>
              </a:lnSpc>
              <a:spcBef>
                <a:spcPts val="400"/>
              </a:spcBef>
              <a:defRPr sz="3600"/>
            </a:pPr>
            <a:endParaRPr sz="3600"/>
          </a:p>
          <a:p>
            <a:pPr>
              <a:lnSpc>
                <a:spcPct val="120000"/>
              </a:lnSpc>
              <a:spcBef>
                <a:spcPts val="500"/>
              </a:spcBef>
              <a:buFont typeface="Wingdings"/>
              <a:buChar char="✓"/>
              <a:defRPr sz="2100"/>
            </a:pPr>
            <a:r>
              <a:t>android四大组件</a:t>
            </a:r>
          </a:p>
          <a:p>
            <a:pPr marL="342899" indent="-342899">
              <a:lnSpc>
                <a:spcPct val="120000"/>
              </a:lnSpc>
              <a:spcBef>
                <a:spcPts val="400"/>
              </a:spcBef>
              <a:defRPr sz="1900"/>
            </a:pPr>
            <a:r>
              <a:t>Activity、Service、Broadcast receiver、Content provider介绍和使用方式、Intent消息传递机制</a:t>
            </a:r>
            <a:endParaRPr sz="3600"/>
          </a:p>
          <a:p>
            <a:pPr>
              <a:lnSpc>
                <a:spcPct val="120000"/>
              </a:lnSpc>
              <a:spcBef>
                <a:spcPts val="400"/>
              </a:spcBef>
              <a:defRPr sz="3600"/>
            </a:pPr>
            <a:endParaRPr sz="3600"/>
          </a:p>
          <a:p>
            <a:pPr>
              <a:lnSpc>
                <a:spcPct val="120000"/>
              </a:lnSpc>
              <a:spcBef>
                <a:spcPts val="500"/>
              </a:spcBef>
              <a:buFont typeface="Wingdings"/>
              <a:buChar char="✓"/>
              <a:defRPr sz="2100"/>
            </a:pPr>
            <a:r>
              <a:t>常用UI组件讲解</a:t>
            </a:r>
          </a:p>
          <a:p>
            <a:pPr marL="342899" indent="-342899">
              <a:lnSpc>
                <a:spcPct val="120000"/>
              </a:lnSpc>
              <a:spcBef>
                <a:spcPts val="400"/>
              </a:spcBef>
              <a:defRPr sz="1900"/>
            </a:pPr>
            <a:r>
              <a:t>Layout布局、ScrollingView、ListView、TextView、Button等</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title"/>
          </p:nvPr>
        </p:nvSpPr>
        <p:spPr>
          <a:prstGeom prst="rect">
            <a:avLst/>
          </a:prstGeom>
        </p:spPr>
        <p:txBody>
          <a:bodyPr/>
          <a:lstStyle/>
          <a:p>
            <a:r>
              <a:t>课下作业</a:t>
            </a:r>
          </a:p>
        </p:txBody>
      </p:sp>
      <p:sp>
        <p:nvSpPr>
          <p:cNvPr id="535" name="Shape 535"/>
          <p:cNvSpPr>
            <a:spLocks noGrp="1"/>
          </p:cNvSpPr>
          <p:nvPr>
            <p:ph type="body" idx="1"/>
          </p:nvPr>
        </p:nvSpPr>
        <p:spPr>
          <a:xfrm>
            <a:off x="457200" y="1600200"/>
            <a:ext cx="8229600" cy="4525963"/>
          </a:xfrm>
          <a:prstGeom prst="rect">
            <a:avLst/>
          </a:prstGeom>
        </p:spPr>
        <p:txBody>
          <a:bodyPr/>
          <a:lstStyle/>
          <a:p>
            <a:pPr>
              <a:lnSpc>
                <a:spcPct val="200000"/>
              </a:lnSpc>
            </a:pPr>
            <a:r>
              <a:t>自己动手搭建Android开发环境</a:t>
            </a:r>
          </a:p>
          <a:p>
            <a:pPr>
              <a:lnSpc>
                <a:spcPct val="200000"/>
              </a:lnSpc>
            </a:pPr>
            <a:r>
              <a:t>尝试反编译apk</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拓展延伸</a:t>
            </a:r>
          </a:p>
        </p:txBody>
      </p:sp>
      <p:sp>
        <p:nvSpPr>
          <p:cNvPr id="539" name="Shape 539"/>
          <p:cNvSpPr>
            <a:spLocks noGrp="1"/>
          </p:cNvSpPr>
          <p:nvPr>
            <p:ph type="body" idx="1"/>
          </p:nvPr>
        </p:nvSpPr>
        <p:spPr>
          <a:xfrm>
            <a:off x="457200" y="1600200"/>
            <a:ext cx="8229600" cy="4525963"/>
          </a:xfrm>
          <a:prstGeom prst="rect">
            <a:avLst/>
          </a:prstGeom>
        </p:spPr>
        <p:txBody>
          <a:bodyPr/>
          <a:lstStyle/>
          <a:p>
            <a:pPr>
              <a:lnSpc>
                <a:spcPct val="200000"/>
              </a:lnSpc>
            </a:pPr>
            <a:r>
              <a:t>尝试使用Android studio IDE搭建开发环境</a:t>
            </a:r>
          </a:p>
          <a:p>
            <a:pPr>
              <a:lnSpc>
                <a:spcPct val="200000"/>
              </a:lnSpc>
            </a:pPr>
            <a:r>
              <a:t>查阅APIdemos，哪里不会点哪里</a:t>
            </a:r>
          </a:p>
          <a:p>
            <a:pPr>
              <a:lnSpc>
                <a:spcPct val="200000"/>
              </a:lnSpc>
            </a:pPr>
            <a:r>
              <a:t>了解什么是Android NDK</a:t>
            </a:r>
          </a:p>
        </p:txBody>
      </p:sp>
      <p:pic>
        <p:nvPicPr>
          <p:cNvPr id="5" name="图片 4"/>
          <p:cNvPicPr>
            <a:picLocks noChangeAspect="1"/>
          </p:cNvPicPr>
          <p:nvPr/>
        </p:nvPicPr>
        <p:blipFill>
          <a:blip r:embed="rId2"/>
          <a:stretch>
            <a:fillRect/>
          </a:stretch>
        </p:blipFill>
        <p:spPr>
          <a:xfrm>
            <a:off x="8089900" y="5803900"/>
            <a:ext cx="1054100" cy="1054100"/>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主题</a:t>
            </a:r>
          </a:p>
        </p:txBody>
      </p:sp>
      <p:sp>
        <p:nvSpPr>
          <p:cNvPr id="147" name="Shape 147"/>
          <p:cNvSpPr/>
          <p:nvPr/>
        </p:nvSpPr>
        <p:spPr>
          <a:xfrm>
            <a:off x="837767" y="2770376"/>
            <a:ext cx="7468466" cy="8026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lvl1pPr algn="ctr">
              <a:defRPr sz="4000">
                <a:effectLst>
                  <a:outerShdw blurRad="50800" dist="30000" dir="5400000" rotWithShape="0">
                    <a:srgbClr val="000000">
                      <a:alpha val="30000"/>
                    </a:srgbClr>
                  </a:outerShdw>
                </a:effectLst>
              </a:defRPr>
            </a:lvl1pPr>
          </a:lstStyle>
          <a:p>
            <a:r>
              <a:rPr dirty="0"/>
              <a:t>Android环境搭建及基础架构详解</a:t>
            </a:r>
          </a:p>
        </p:txBody>
      </p:sp>
      <p:pic>
        <p:nvPicPr>
          <p:cNvPr id="5" name="图片 4"/>
          <p:cNvPicPr>
            <a:picLocks noChangeAspect="1"/>
          </p:cNvPicPr>
          <p:nvPr/>
        </p:nvPicPr>
        <p:blipFill>
          <a:blip r:embed="rId3"/>
          <a:stretch>
            <a:fillRect/>
          </a:stretch>
        </p:blipFill>
        <p:spPr>
          <a:xfrm>
            <a:off x="8089900" y="5803900"/>
            <a:ext cx="1054100" cy="1054100"/>
          </a:xfrm>
          <a:prstGeom prst="rect">
            <a:avLst/>
          </a:prstGeom>
        </p:spPr>
      </p:pic>
    </p:spTree>
  </p:cSld>
  <p:clrMapOvr>
    <a:masterClrMapping/>
  </p:clrMapOvr>
  <p:transition spd="slow" advTm="8127"/>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本课目标</a:t>
            </a:r>
          </a:p>
        </p:txBody>
      </p:sp>
      <p:pic>
        <p:nvPicPr>
          <p:cNvPr id="7" name="图片 6"/>
          <p:cNvPicPr>
            <a:picLocks noChangeAspect="1"/>
          </p:cNvPicPr>
          <p:nvPr/>
        </p:nvPicPr>
        <p:blipFill>
          <a:blip r:embed="rId3"/>
          <a:stretch>
            <a:fillRect/>
          </a:stretch>
        </p:blipFill>
        <p:spPr>
          <a:xfrm>
            <a:off x="8089900" y="5803900"/>
            <a:ext cx="1054100" cy="1054100"/>
          </a:xfrm>
          <a:prstGeom prst="rect">
            <a:avLst/>
          </a:prstGeom>
        </p:spPr>
      </p:pic>
      <p:pic>
        <p:nvPicPr>
          <p:cNvPr id="3" name="图片 2"/>
          <p:cNvPicPr>
            <a:picLocks noChangeAspect="1"/>
          </p:cNvPicPr>
          <p:nvPr/>
        </p:nvPicPr>
        <p:blipFill>
          <a:blip r:embed="rId4"/>
          <a:stretch>
            <a:fillRect/>
          </a:stretch>
        </p:blipFill>
        <p:spPr>
          <a:xfrm>
            <a:off x="774700" y="1417639"/>
            <a:ext cx="6673850" cy="5185437"/>
          </a:xfrm>
          <a:prstGeom prst="rect">
            <a:avLst/>
          </a:prstGeom>
        </p:spPr>
      </p:pic>
    </p:spTree>
  </p:cSld>
  <p:clrMapOvr>
    <a:masterClrMapping/>
  </p:clrMapOvr>
  <p:transition spd="slow" advTm="47905"/>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775</TotalTime>
  <Words>4022</Words>
  <Application>Microsoft Macintosh PowerPoint</Application>
  <PresentationFormat>全屏显示(4:3)</PresentationFormat>
  <Paragraphs>719</Paragraphs>
  <Slides>78</Slides>
  <Notes>49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78</vt:i4>
      </vt:variant>
    </vt:vector>
  </HeadingPairs>
  <TitlesOfParts>
    <vt:vector size="91" baseType="lpstr">
      <vt:lpstr>Calibri</vt:lpstr>
      <vt:lpstr>Courier New</vt:lpstr>
      <vt:lpstr>Helvetica</vt:lpstr>
      <vt:lpstr>Open Sans</vt:lpstr>
      <vt:lpstr>Roboto</vt:lpstr>
      <vt:lpstr>SimSun</vt:lpstr>
      <vt:lpstr>Times</vt:lpstr>
      <vt:lpstr>Times New Roman</vt:lpstr>
      <vt:lpstr>Verdana</vt:lpstr>
      <vt:lpstr>Wingdings</vt:lpstr>
      <vt:lpstr>宋体</vt:lpstr>
      <vt:lpstr>Arial</vt:lpstr>
      <vt:lpstr>Office 主题​​</vt:lpstr>
      <vt:lpstr>BUU – TourismApp实战讲解</vt:lpstr>
      <vt:lpstr>个人简介</vt:lpstr>
      <vt:lpstr>回顾</vt:lpstr>
      <vt:lpstr>手机发展史</vt:lpstr>
      <vt:lpstr>新技术</vt:lpstr>
      <vt:lpstr>PowerPoint 演示文稿</vt:lpstr>
      <vt:lpstr>写在开始之前的话</vt:lpstr>
      <vt:lpstr>主题</vt:lpstr>
      <vt:lpstr>本课目标</vt:lpstr>
      <vt:lpstr>准备工作</vt:lpstr>
      <vt:lpstr>基础知识</vt:lpstr>
      <vt:lpstr>实战应用-首页实现</vt:lpstr>
      <vt:lpstr>移动平台操作系统</vt:lpstr>
      <vt:lpstr>2015年移动平台分布情况</vt:lpstr>
      <vt:lpstr>PowerPoint 演示文稿</vt:lpstr>
      <vt:lpstr>PowerPoint 演示文稿</vt:lpstr>
      <vt:lpstr>什么是android</vt:lpstr>
      <vt:lpstr>PowerPoint 演示文稿</vt:lpstr>
      <vt:lpstr>android各版本市场占有率</vt:lpstr>
      <vt:lpstr>Android架构全景图</vt:lpstr>
      <vt:lpstr>应用程序层</vt:lpstr>
      <vt:lpstr>应用程序框架层</vt:lpstr>
      <vt:lpstr>系统运行库层(1)</vt:lpstr>
      <vt:lpstr>系统运行库层(2)</vt:lpstr>
      <vt:lpstr>Linux内核层 </vt:lpstr>
      <vt:lpstr>搭建开发环境 </vt:lpstr>
      <vt:lpstr>搭建开发环境 </vt:lpstr>
      <vt:lpstr>Android SDK目录结构和工具介绍</vt:lpstr>
      <vt:lpstr>相关术语的解析</vt:lpstr>
      <vt:lpstr>adb常用指令</vt:lpstr>
      <vt:lpstr>版本控制系统 SVN/GIT</vt:lpstr>
      <vt:lpstr>SVN </vt:lpstr>
      <vt:lpstr>GIT </vt:lpstr>
      <vt:lpstr>常用工具介绍-DDMS </vt:lpstr>
      <vt:lpstr>常用工具介绍-DDMS </vt:lpstr>
      <vt:lpstr>常用工具介绍-adb命令 </vt:lpstr>
      <vt:lpstr>常用工具介绍-模拟器AVD</vt:lpstr>
      <vt:lpstr>常用工具介绍-genymotion </vt:lpstr>
      <vt:lpstr> genymotion  </vt:lpstr>
      <vt:lpstr>Sourcetree</vt:lpstr>
      <vt:lpstr>PowerPoint 演示文稿</vt:lpstr>
      <vt:lpstr>Java 基础语法</vt:lpstr>
      <vt:lpstr>程序的入口函数</vt:lpstr>
      <vt:lpstr>Hello world</vt:lpstr>
      <vt:lpstr>面向对象的基本特征</vt:lpstr>
      <vt:lpstr>面向对象编程/设计的原则</vt:lpstr>
      <vt:lpstr>面向对象编程/设计的原则</vt:lpstr>
      <vt:lpstr>Android程序目录结构</vt:lpstr>
      <vt:lpstr>Android程序目录结构</vt:lpstr>
      <vt:lpstr>Android中的显示单位</vt:lpstr>
      <vt:lpstr>进程与线程的关系</vt:lpstr>
      <vt:lpstr>进程与线程的区别</vt:lpstr>
      <vt:lpstr>进程与线程</vt:lpstr>
      <vt:lpstr>Android 应用程序组件</vt:lpstr>
      <vt:lpstr>Activity的生命周期</vt:lpstr>
      <vt:lpstr>Service</vt:lpstr>
      <vt:lpstr>Content provider</vt:lpstr>
      <vt:lpstr>BroadcastReceiver</vt:lpstr>
      <vt:lpstr>Intents and Intent Filters</vt:lpstr>
      <vt:lpstr>常用页面布局</vt:lpstr>
      <vt:lpstr>LinearLayout （线性布局） </vt:lpstr>
      <vt:lpstr>RelativeLayout</vt:lpstr>
      <vt:lpstr>FrameLayout</vt:lpstr>
      <vt:lpstr>各种布局的演示</vt:lpstr>
      <vt:lpstr>实战环节</vt:lpstr>
      <vt:lpstr>包结构</vt:lpstr>
      <vt:lpstr>关键类和代码</vt:lpstr>
      <vt:lpstr>资源和布局文件</vt:lpstr>
      <vt:lpstr>清单文件</vt:lpstr>
      <vt:lpstr>运行&amp;效果</vt:lpstr>
      <vt:lpstr>设计模式</vt:lpstr>
      <vt:lpstr>打包流程</vt:lpstr>
      <vt:lpstr>Android反编译</vt:lpstr>
      <vt:lpstr>Android反编译-方式二</vt:lpstr>
      <vt:lpstr>总结1</vt:lpstr>
      <vt:lpstr>总结2</vt:lpstr>
      <vt:lpstr>课下作业</vt:lpstr>
      <vt:lpstr>拓展延伸</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BUU – TourismApp实战讲解</dc:title>
  <cp:lastModifiedBy>zhaoxingyupro@gmail.com</cp:lastModifiedBy>
  <cp:revision>63</cp:revision>
  <dcterms:modified xsi:type="dcterms:W3CDTF">2016-05-20T01:04:05Z</dcterms:modified>
</cp:coreProperties>
</file>